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645" r:id="rId2"/>
    <p:sldId id="679" r:id="rId3"/>
    <p:sldId id="678" r:id="rId4"/>
    <p:sldId id="677" r:id="rId5"/>
    <p:sldId id="650" r:id="rId6"/>
    <p:sldId id="673" r:id="rId7"/>
    <p:sldId id="667" r:id="rId8"/>
    <p:sldId id="668" r:id="rId9"/>
    <p:sldId id="672" r:id="rId10"/>
    <p:sldId id="691" r:id="rId11"/>
    <p:sldId id="671" r:id="rId12"/>
    <p:sldId id="661" r:id="rId13"/>
    <p:sldId id="703" r:id="rId14"/>
    <p:sldId id="698" r:id="rId15"/>
    <p:sldId id="697" r:id="rId16"/>
    <p:sldId id="693" r:id="rId17"/>
    <p:sldId id="701" r:id="rId18"/>
    <p:sldId id="702" r:id="rId19"/>
    <p:sldId id="700" r:id="rId20"/>
    <p:sldId id="695" r:id="rId21"/>
    <p:sldId id="662" r:id="rId22"/>
    <p:sldId id="687" r:id="rId23"/>
    <p:sldId id="706" r:id="rId24"/>
    <p:sldId id="65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41E09D-B34D-168E-313B-7F6C1CB3DF80}" name="봉호 박" initials="봉박" userId="03ac5b58a83b2a2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36B"/>
    <a:srgbClr val="090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CB870-AB6F-4A95-AD82-9149BFDDEA05}" v="97" dt="2020-12-17T02:59:16.827"/>
    <p1510:client id="{41367DCB-9138-4E73-844A-529298904EDD}" v="3520" dt="2020-12-17T02:19:07.836"/>
    <p1510:client id="{C8865F4E-A0D1-456F-A05E-2F913353D3A1}" v="774" dt="2020-12-17T00:47:11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476" y="-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봉호 박" userId="03ac5b58a83b2a28" providerId="Windows Live" clId="Web-{3AFCB870-AB6F-4A95-AD82-9149BFDDEA05}"/>
    <pc:docChg chg="addSld modSld">
      <pc:chgData name="봉호 박" userId="03ac5b58a83b2a28" providerId="Windows Live" clId="Web-{3AFCB870-AB6F-4A95-AD82-9149BFDDEA05}" dt="2020-12-17T02:59:16.827" v="96" actId="1076"/>
      <pc:docMkLst>
        <pc:docMk/>
      </pc:docMkLst>
      <pc:sldChg chg="addSp delSp modSp add replId">
        <pc:chgData name="봉호 박" userId="03ac5b58a83b2a28" providerId="Windows Live" clId="Web-{3AFCB870-AB6F-4A95-AD82-9149BFDDEA05}" dt="2020-12-17T02:58:27.044" v="57" actId="1076"/>
        <pc:sldMkLst>
          <pc:docMk/>
          <pc:sldMk cId="442615614" sldId="701"/>
        </pc:sldMkLst>
        <pc:spChg chg="add mod">
          <ac:chgData name="봉호 박" userId="03ac5b58a83b2a28" providerId="Windows Live" clId="Web-{3AFCB870-AB6F-4A95-AD82-9149BFDDEA05}" dt="2020-12-17T02:56:02.165" v="53" actId="1076"/>
          <ac:spMkLst>
            <pc:docMk/>
            <pc:sldMk cId="442615614" sldId="701"/>
            <ac:spMk id="4" creationId="{55E90CEF-A835-4F47-84D9-3D8F4843A123}"/>
          </ac:spMkLst>
        </pc:spChg>
        <pc:picChg chg="del">
          <ac:chgData name="봉호 박" userId="03ac5b58a83b2a28" providerId="Windows Live" clId="Web-{3AFCB870-AB6F-4A95-AD82-9149BFDDEA05}" dt="2020-12-17T02:55:11.742" v="3"/>
          <ac:picMkLst>
            <pc:docMk/>
            <pc:sldMk cId="442615614" sldId="701"/>
            <ac:picMk id="5" creationId="{B5659086-D186-4462-A9F7-844053A3E893}"/>
          </ac:picMkLst>
        </pc:picChg>
        <pc:picChg chg="add mod">
          <ac:chgData name="봉호 박" userId="03ac5b58a83b2a28" providerId="Windows Live" clId="Web-{3AFCB870-AB6F-4A95-AD82-9149BFDDEA05}" dt="2020-12-17T02:58:27.044" v="57" actId="1076"/>
          <ac:picMkLst>
            <pc:docMk/>
            <pc:sldMk cId="442615614" sldId="701"/>
            <ac:picMk id="6" creationId="{846377F6-38A5-4C3D-ADA2-C7DCD7989C67}"/>
          </ac:picMkLst>
        </pc:picChg>
      </pc:sldChg>
      <pc:sldChg chg="addSp delSp modSp add replId">
        <pc:chgData name="봉호 박" userId="03ac5b58a83b2a28" providerId="Windows Live" clId="Web-{3AFCB870-AB6F-4A95-AD82-9149BFDDEA05}" dt="2020-12-17T02:59:16.827" v="96" actId="1076"/>
        <pc:sldMkLst>
          <pc:docMk/>
          <pc:sldMk cId="470042415" sldId="702"/>
        </pc:sldMkLst>
        <pc:spChg chg="add mod">
          <ac:chgData name="봉호 박" userId="03ac5b58a83b2a28" providerId="Windows Live" clId="Web-{3AFCB870-AB6F-4A95-AD82-9149BFDDEA05}" dt="2020-12-17T02:58:45.466" v="92" actId="1076"/>
          <ac:spMkLst>
            <pc:docMk/>
            <pc:sldMk cId="470042415" sldId="702"/>
            <ac:spMk id="4" creationId="{7AC3C1A0-EDFE-45AB-A7E4-4A747C0846EF}"/>
          </ac:spMkLst>
        </pc:spChg>
        <pc:picChg chg="del">
          <ac:chgData name="봉호 박" userId="03ac5b58a83b2a28" providerId="Windows Live" clId="Web-{3AFCB870-AB6F-4A95-AD82-9149BFDDEA05}" dt="2020-12-17T02:55:06.586" v="2"/>
          <ac:picMkLst>
            <pc:docMk/>
            <pc:sldMk cId="470042415" sldId="702"/>
            <ac:picMk id="5" creationId="{B5659086-D186-4462-A9F7-844053A3E893}"/>
          </ac:picMkLst>
        </pc:picChg>
        <pc:picChg chg="add mod">
          <ac:chgData name="봉호 박" userId="03ac5b58a83b2a28" providerId="Windows Live" clId="Web-{3AFCB870-AB6F-4A95-AD82-9149BFDDEA05}" dt="2020-12-17T02:59:16.827" v="96" actId="1076"/>
          <ac:picMkLst>
            <pc:docMk/>
            <pc:sldMk cId="470042415" sldId="702"/>
            <ac:picMk id="6" creationId="{7AC922DD-660A-47B5-85F8-EDBCDDD9BD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D36C75-214A-48CB-8152-475FC2D1C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664E5CD-5DD5-4612-92BB-2B84C9B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9FFFFF-71E7-407C-888C-F02765FC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B504F83-5819-403A-BCBA-BEBDC25E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082ECF4-C8BF-4ACA-AA63-DE8B820B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6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8E1C7C-8450-475A-9351-B9CF8B18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073D64-5821-4609-AC8D-9702ECC91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1A65B33-F412-40DD-BD99-66CF882E5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F2E0BAC-C764-4308-B47C-D586AA49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DC0535B-F707-4B52-8FAA-35ECD0B7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74868CE-4E22-488C-AC5C-A5C2AB20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7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E42F2B-296A-4153-AB3E-BF35A1DA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7749BC6-5471-4F14-85A9-EA19C7FCA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D8BCCE9-AE41-4760-AEDF-C9D647DC5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4DF4735-D155-4E41-9EC0-142574D8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FD761C1-8300-4A6D-AB85-8C8CD57F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340329E-A05C-4B62-B46D-A1C36428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86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43FA17-F15A-461F-9C0A-01A110FF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446E48A-5916-4E6F-B808-F65CB2D59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54F99B9-0B68-4BDF-89DF-A063509A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F15C3A6-FD2B-4B37-B004-11635867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D6AB605-2E1B-4B98-930D-C516991D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90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47774A7-8E1F-47A5-9762-CF0D72890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B7AAC11-6067-4584-AACA-19A6D89ED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56F654C-4E5F-4881-B486-7AC8E273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865952D-C399-48E4-B3B5-7A86A369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66B6ED6-C02C-494A-BF6A-AC952AAC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0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669AD94-A57E-4916-AEA7-70D721A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1618D-8BF3-433C-B3C4-275C71EA2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E8E8B7-EDFB-4604-A087-EFD3AD7B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E3D847E-39EB-482E-94DE-BE6B70CB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6601FB-701E-4EDF-B6E2-E1AE7846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1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847A0E-2807-4065-8A3B-514551FD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6C2EDD7-58B7-4167-9C5D-2FAE17F5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9BEE329-8668-44D2-9B76-CC1F09EC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036912-A8F9-46E0-8C52-9A5E90AC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8578A0-1CA4-4FB8-A4E7-E33A8B6F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5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37E713-4000-4CDB-96F2-4AA6C42C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B604CEF-5244-4FAB-B2A1-0A8E24E5C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52B7B48-A110-4A53-9ACF-375C4465B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D4E28C6-6C60-4DCB-85AE-D8418DAC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2590E1B-F7FC-4495-A858-73403ED0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D5A05E7-9CB7-4EF9-951B-86319E2D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43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B2338D1-232F-4DB5-B65D-0376FFAB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324100A-18E0-4E90-962D-D3ECB494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8942C1C-394A-4A13-A610-54D4E0EFF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C21628E-4735-49C2-9A7C-E70942411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D3D10D6B-CF57-4089-8973-E7D9F0907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0B5EBAE0-8C33-4229-A074-351C9161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FAFF33C-BF0E-4626-B34D-DBE0B2E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EB57895-7D1E-42DF-8967-1470297F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53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74314D-AA5C-4FE8-B24B-C8E582A9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AA80187-EAFA-4469-BFCC-B6AFB080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FA13D73-6A24-4300-8B54-6496AA82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6B8C520-A61F-48E9-85E6-76B61E56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3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B29CBBD-FE3E-4519-89C1-5CCC7970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85DE1DF-4036-498F-A17B-0E5DDBE7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200E7C3-DC4C-4912-B6B6-19176233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8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창문, 건물, 문, 모니터이(가) 표시된 사진&#10;&#10;자동 생성된 설명">
            <a:extLst>
              <a:ext uri="{FF2B5EF4-FFF2-40B4-BE49-F238E27FC236}">
                <a16:creationId xmlns="" xmlns:a16="http://schemas.microsoft.com/office/drawing/2014/main" id="{A23E3FDA-8904-4C14-921D-A442A385B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측면, 남자, 벽돌이(가) 표시된 사진&#10;&#10;자동 생성된 설명">
            <a:extLst>
              <a:ext uri="{FF2B5EF4-FFF2-40B4-BE49-F238E27FC236}">
                <a16:creationId xmlns="" xmlns:a16="http://schemas.microsoft.com/office/drawing/2014/main" id="{AFA627A0-24CF-4E44-9330-AAA5463F8D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1" r="51365" b="26082"/>
          <a:stretch/>
        </p:blipFill>
        <p:spPr>
          <a:xfrm rot="5400000">
            <a:off x="2666998" y="-2667000"/>
            <a:ext cx="6858000" cy="12192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7BBABEA-7BA2-449B-82AF-CB42CE5F42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4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A8CFA6B-DE89-400D-BB61-0E2DE2CE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DE9D66B-E2D2-4B8D-B527-3F7554769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39787AA-1312-4230-A37C-E59293FAF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40673-00D3-4028-9082-24FBE9801AC4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DDD4E2B-7B7D-4AAD-9750-BA05C296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75F6E5C-2180-45D7-9976-35F249839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E6E48-7F3A-4579-86CC-3F7AB3590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4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3.sv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54455" y="0"/>
            <a:ext cx="9483090" cy="6858000"/>
          </a:xfrm>
          <a:prstGeom prst="rect">
            <a:avLst/>
          </a:prstGeom>
          <a:solidFill>
            <a:srgbClr val="425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144395" y="0"/>
            <a:ext cx="7837805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2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6935" y="124460"/>
            <a:ext cx="2811145" cy="12769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80485" y="1252220"/>
            <a:ext cx="4577715" cy="230822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rgbClr val="115261"/>
                </a:solidFill>
                <a:latin typeface="맑은 고딕"/>
                <a:ea typeface="맑은 고딕"/>
              </a:rPr>
              <a:t>시각장애인을 위한</a:t>
            </a:r>
          </a:p>
          <a:p>
            <a:pPr algn="ctr">
              <a:defRPr/>
            </a:pPr>
            <a:r>
              <a:rPr lang="ko-KR" altLang="en-US" sz="4000" b="1" dirty="0">
                <a:solidFill>
                  <a:srgbClr val="115261"/>
                </a:solidFill>
                <a:latin typeface="맑은 고딕"/>
                <a:ea typeface="맑은 고딕"/>
              </a:rPr>
              <a:t>버스 탑승 도우미</a:t>
            </a:r>
          </a:p>
          <a:p>
            <a:pPr algn="ctr">
              <a:defRPr/>
            </a:pPr>
            <a:endParaRPr lang="ko-KR" altLang="en-US" sz="4000" b="1" dirty="0">
              <a:solidFill>
                <a:srgbClr val="11526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endParaRPr lang="ko-KR" altLang="en-US" sz="2400" b="1" dirty="0">
              <a:solidFill>
                <a:srgbClr val="115261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59880" y="6416675"/>
            <a:ext cx="1580515" cy="30797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2"/>
                </a:solidFill>
                <a:ea typeface="맑은 고딕"/>
              </a:rPr>
              <a:t>2020. 12. 18</a:t>
            </a:r>
            <a:endParaRPr lang="ko-KR" sz="1400" b="1">
              <a:solidFill>
                <a:schemeClr val="tx2"/>
              </a:solidFill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2010" y="3427095"/>
            <a:ext cx="3179445" cy="18158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b="1" dirty="0">
                <a:solidFill>
                  <a:schemeClr val="accent2"/>
                </a:solidFill>
                <a:latin typeface="맑은 고딕"/>
                <a:ea typeface="맑은 고딕"/>
              </a:rPr>
              <a:t>Blind Bus</a:t>
            </a:r>
          </a:p>
          <a:p>
            <a:pPr algn="ctr">
              <a:defRPr/>
            </a:pPr>
            <a:r>
              <a:rPr lang="ko-KR" altLang="en-US" sz="1600" b="1" dirty="0" smtClean="0">
                <a:solidFill>
                  <a:schemeClr val="tx2"/>
                </a:solidFill>
                <a:latin typeface="+mj-lt"/>
                <a:ea typeface="맑은 고딕"/>
              </a:rPr>
              <a:t>- </a:t>
            </a:r>
            <a:r>
              <a:rPr lang="ko-KR" altLang="en-US" sz="1600" b="1" dirty="0">
                <a:solidFill>
                  <a:schemeClr val="tx2"/>
                </a:solidFill>
                <a:latin typeface="+mj-lt"/>
                <a:ea typeface="맑은 고딕"/>
              </a:rPr>
              <a:t>Salus Team -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schemeClr val="tx2"/>
                </a:solidFill>
                <a:latin typeface="+mj-lt"/>
                <a:ea typeface="맑은 고딕"/>
              </a:rPr>
              <a:t>(</a:t>
            </a:r>
            <a:r>
              <a:rPr lang="en-US" altLang="ko-KR" sz="1600" b="1" dirty="0">
                <a:solidFill>
                  <a:schemeClr val="tx2"/>
                </a:solidFill>
                <a:latin typeface="+mj-lt"/>
                <a:ea typeface="맑은 고딕"/>
              </a:rPr>
              <a:t> Salus : </a:t>
            </a:r>
            <a:r>
              <a:rPr lang="ko-KR" altLang="en-US" sz="1600" b="1" dirty="0">
                <a:solidFill>
                  <a:schemeClr val="tx2"/>
                </a:solidFill>
                <a:latin typeface="+mj-lt"/>
                <a:ea typeface="맑은 고딕"/>
              </a:rPr>
              <a:t>건강, 복지, 행복, 안녕</a:t>
            </a:r>
            <a:r>
              <a:rPr lang="en-US" altLang="ko-KR" sz="1600" b="1" dirty="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r>
              <a:rPr lang="ko-KR" altLang="en-US" sz="1400" b="1" dirty="0">
                <a:solidFill>
                  <a:schemeClr val="tx2"/>
                </a:solidFill>
                <a:latin typeface="맑은 고딕"/>
                <a:ea typeface="맑은 고딕"/>
              </a:rPr>
              <a:t>)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400" b="1" dirty="0">
              <a:solidFill>
                <a:schemeClr val="tx2"/>
              </a:solidFill>
              <a:latin typeface="맑은 고딕"/>
              <a:ea typeface="맑은 고딕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0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0431" y="4876800"/>
            <a:ext cx="3482340" cy="120032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tx2"/>
                </a:solidFill>
                <a:latin typeface="+mj-lt"/>
                <a:ea typeface="맑은 고딕"/>
              </a:rPr>
              <a:t>팀장</a:t>
            </a:r>
            <a:r>
              <a:rPr lang="ko-KR" b="1" dirty="0" smtClean="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r>
              <a:rPr lang="ko-KR" b="1" dirty="0">
                <a:solidFill>
                  <a:schemeClr val="tx2"/>
                </a:solidFill>
                <a:latin typeface="+mj-lt"/>
                <a:ea typeface="맑은 고딕"/>
              </a:rPr>
              <a:t>이진섭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r>
              <a:rPr lang="ko-KR" b="1" dirty="0">
                <a:solidFill>
                  <a:schemeClr val="tx2"/>
                </a:solidFill>
                <a:latin typeface="+mj-lt"/>
                <a:ea typeface="맑은 고딕"/>
              </a:rPr>
              <a:t>(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 </a:t>
            </a:r>
            <a:r>
              <a:rPr lang="ko-KR" altLang="en-US" b="1" dirty="0" smtClean="0">
                <a:solidFill>
                  <a:schemeClr val="tx2"/>
                </a:solidFill>
                <a:latin typeface="+mj-lt"/>
                <a:ea typeface="맑은 고딕"/>
              </a:rPr>
              <a:t>로너 </a:t>
            </a:r>
            <a:r>
              <a:rPr lang="ko-KR" b="1" dirty="0">
                <a:solidFill>
                  <a:schemeClr val="tx2"/>
                </a:solidFill>
                <a:latin typeface="+mj-lt"/>
                <a:ea typeface="맑은 고딕"/>
              </a:rPr>
              <a:t>)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팀원 박봉호 ( </a:t>
            </a:r>
            <a:r>
              <a:rPr lang="ko-KR" altLang="en-US" b="1" dirty="0" smtClean="0">
                <a:solidFill>
                  <a:schemeClr val="tx2"/>
                </a:solidFill>
                <a:latin typeface="+mj-lt"/>
                <a:ea typeface="맑은 고딕"/>
              </a:rPr>
              <a:t>아타나시오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 )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팀원 이홍철 ( </a:t>
            </a:r>
            <a:r>
              <a:rPr lang="ko-KR" altLang="en-US" b="1" dirty="0" smtClean="0">
                <a:solidFill>
                  <a:schemeClr val="tx2"/>
                </a:solidFill>
                <a:latin typeface="+mj-lt"/>
                <a:ea typeface="맑은 고딕"/>
              </a:rPr>
              <a:t>홍드로이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드</a:t>
            </a:r>
            <a:r>
              <a:rPr lang="ko-KR" altLang="en-US" b="1" dirty="0" smtClean="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)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팀원 황준홍 ( </a:t>
            </a:r>
            <a:r>
              <a:rPr lang="en-US" altLang="ko-KR" b="1" dirty="0" smtClean="0">
                <a:solidFill>
                  <a:schemeClr val="tx2"/>
                </a:solidFill>
                <a:latin typeface="+mj-lt"/>
                <a:ea typeface="맑은 고딕"/>
              </a:rPr>
              <a:t>Mr. Hong</a:t>
            </a:r>
            <a:r>
              <a:rPr lang="ko-KR" altLang="en-US" b="1" dirty="0" smtClean="0">
                <a:solidFill>
                  <a:schemeClr val="tx2"/>
                </a:solidFill>
                <a:latin typeface="+mj-lt"/>
                <a:ea typeface="맑은 고딕"/>
              </a:rPr>
              <a:t> </a:t>
            </a:r>
            <a:r>
              <a:rPr lang="ko-KR" altLang="en-US" b="1" dirty="0">
                <a:solidFill>
                  <a:schemeClr val="tx2"/>
                </a:solidFill>
                <a:latin typeface="+mj-lt"/>
                <a:ea typeface="맑은 고딕"/>
              </a:rPr>
              <a:t>)</a:t>
            </a:r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59126" y="2303780"/>
            <a:ext cx="2743200" cy="12566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FA0DB49-57D7-43E4-A6D5-338E6E6A45BA}"/>
              </a:ext>
            </a:extLst>
          </p:cNvPr>
          <p:cNvSpPr txBox="1"/>
          <p:nvPr/>
        </p:nvSpPr>
        <p:spPr>
          <a:xfrm>
            <a:off x="1087477" y="2112586"/>
            <a:ext cx="10021317" cy="32008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5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9436B"/>
                </a:solidFill>
                <a:latin typeface="Malgun Gothic"/>
                <a:ea typeface="G마켓 산스 TTF Bold"/>
              </a:rPr>
              <a:t>빛과 사물의 형태</a:t>
            </a:r>
            <a:r>
              <a:rPr lang="en-US" altLang="ko-KR" sz="40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정도를</a:t>
            </a:r>
            <a:endParaRPr lang="en-US" altLang="ko-KR" sz="60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40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인지할 수 있는</a:t>
            </a:r>
            <a:endParaRPr lang="en-US" altLang="ko-KR" sz="60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5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9436B"/>
                </a:solidFill>
                <a:latin typeface="Malgun Gothic"/>
                <a:ea typeface="G마켓 산스 TTF Bold"/>
              </a:rPr>
              <a:t>시각장애인</a:t>
            </a:r>
            <a:r>
              <a:rPr lang="en-US" altLang="ko-KR" sz="40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(유튜버 </a:t>
            </a:r>
            <a:r>
              <a:rPr lang="en-US" altLang="ko-KR" sz="4000" b="1" spc="-1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한솔님        )</a:t>
            </a:r>
            <a:r>
              <a:rPr lang="en-US" altLang="ko-KR" sz="40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이</a:t>
            </a:r>
            <a:endParaRPr lang="en-US" altLang="ko-KR" sz="60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40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5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9436B"/>
                </a:solidFill>
                <a:latin typeface="Malgun Gothic"/>
                <a:ea typeface="G마켓 산스 TTF Bold"/>
              </a:rPr>
              <a:t>버스를 타는 사회 실험</a:t>
            </a:r>
            <a:r>
              <a:rPr lang="en-US" altLang="ko-KR" sz="40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영상입니다</a:t>
            </a:r>
            <a:endParaRPr lang="en-US" altLang="ko-KR" sz="60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44" y="3770174"/>
            <a:ext cx="1028700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8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pic>
        <p:nvPicPr>
          <p:cNvPr id="7" name="y2mate.com - 버스탑승의 불편함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821" y="648096"/>
            <a:ext cx="11039829" cy="62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EDDB6D1-93D3-41B9-AB91-B38E63A859EF}"/>
              </a:ext>
            </a:extLst>
          </p:cNvPr>
          <p:cNvSpPr/>
          <p:nvPr/>
        </p:nvSpPr>
        <p:spPr>
          <a:xfrm>
            <a:off x="5057775" y="2390775"/>
            <a:ext cx="2076450" cy="2076450"/>
          </a:xfrm>
          <a:prstGeom prst="ellipse">
            <a:avLst/>
          </a:prstGeom>
          <a:solidFill>
            <a:srgbClr val="F9CFC3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230ECCA9-6CFB-4009-AFC1-33DC255F50EE}"/>
              </a:ext>
            </a:extLst>
          </p:cNvPr>
          <p:cNvSpPr/>
          <p:nvPr/>
        </p:nvSpPr>
        <p:spPr>
          <a:xfrm>
            <a:off x="364109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25308CB-7D18-4A8E-BD78-C843C67F174E}"/>
              </a:ext>
            </a:extLst>
          </p:cNvPr>
          <p:cNvSpPr txBox="1"/>
          <p:nvPr/>
        </p:nvSpPr>
        <p:spPr>
          <a:xfrm>
            <a:off x="388810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STEP1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60EAAC-11D6-40CE-B381-D5A3C7500E24}"/>
              </a:ext>
            </a:extLst>
          </p:cNvPr>
          <p:cNvSpPr txBox="1"/>
          <p:nvPr/>
        </p:nvSpPr>
        <p:spPr>
          <a:xfrm>
            <a:off x="574738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defRPr>
            </a:lvl1pPr>
          </a:lstStyle>
          <a:p>
            <a:r>
              <a:rPr lang="en-US" altLang="ko-KR"/>
              <a:t>STEP2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EB0BE8D-3C10-47D0-AF62-BDE5954F89CD}"/>
              </a:ext>
            </a:extLst>
          </p:cNvPr>
          <p:cNvSpPr/>
          <p:nvPr/>
        </p:nvSpPr>
        <p:spPr>
          <a:xfrm>
            <a:off x="735965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94CD32-DB0A-4720-8EEB-B2BA025EF504}"/>
              </a:ext>
            </a:extLst>
          </p:cNvPr>
          <p:cNvSpPr txBox="1"/>
          <p:nvPr/>
        </p:nvSpPr>
        <p:spPr>
          <a:xfrm>
            <a:off x="7607300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STEP3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87395DD-51EF-4233-B664-26AF287F0169}"/>
              </a:ext>
            </a:extLst>
          </p:cNvPr>
          <p:cNvSpPr/>
          <p:nvPr/>
        </p:nvSpPr>
        <p:spPr>
          <a:xfrm>
            <a:off x="0" y="0"/>
            <a:ext cx="1219200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19A60E7-AB61-48DF-B609-F6EED248F968}"/>
              </a:ext>
            </a:extLst>
          </p:cNvPr>
          <p:cNvSpPr/>
          <p:nvPr/>
        </p:nvSpPr>
        <p:spPr>
          <a:xfrm>
            <a:off x="0" y="6812280"/>
            <a:ext cx="12192000" cy="4572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7ED047C-200A-4455-9B2C-95C607204F29}"/>
              </a:ext>
            </a:extLst>
          </p:cNvPr>
          <p:cNvSpPr txBox="1"/>
          <p:nvPr/>
        </p:nvSpPr>
        <p:spPr>
          <a:xfrm>
            <a:off x="2710815" y="800100"/>
            <a:ext cx="6769100" cy="9232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600" b="1">
                <a:solidFill>
                  <a:srgbClr val="1F1A73"/>
                </a:solidFill>
                <a:latin typeface="나눔고딕"/>
                <a:ea typeface="+mn-lt"/>
              </a:rPr>
              <a:t>STEP2. Blind Bus </a:t>
            </a:r>
            <a:r>
              <a:rPr lang="en-US" altLang="ko-KR" sz="3600" b="1" err="1">
                <a:solidFill>
                  <a:srgbClr val="1F1A73"/>
                </a:solidFill>
                <a:latin typeface="나눔고딕"/>
                <a:ea typeface="+mn-lt"/>
              </a:rPr>
              <a:t>주요기능</a:t>
            </a:r>
            <a:endParaRPr lang="en-US" altLang="ko-KR" sz="3600" b="1" err="1">
              <a:solidFill>
                <a:srgbClr val="1F1A73"/>
              </a:solidFill>
              <a:latin typeface="나눔고딕"/>
              <a:ea typeface="+mn-lt"/>
              <a:cs typeface="+mn-lt"/>
            </a:endParaRPr>
          </a:p>
          <a:p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6258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08585" y="273050"/>
            <a:ext cx="279781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Blind</a:t>
            </a:r>
            <a:r>
              <a:rPr lang="ko-KR" altLang="en-US" sz="1400" spc="6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Bus</a:t>
            </a:r>
            <a:r>
              <a:rPr lang="ko-KR" altLang="en-US" sz="1400" spc="6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 주요기능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418728" y="2083901"/>
            <a:ext cx="5205591" cy="267765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8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먼저 참고하실 영상은</a:t>
            </a:r>
            <a:endParaRPr lang="en-US" altLang="ko-KR" sz="2800" b="1" spc="-140" dirty="0" smtClean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endParaRPr lang="en-US" altLang="ko-KR" sz="2800" b="1" spc="-140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r>
              <a:rPr lang="ko-KR" altLang="en-US" sz="44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NanumGothic" charset="0"/>
              </a:rPr>
              <a:t>전맹 시각장애인</a:t>
            </a:r>
            <a:r>
              <a:rPr lang="ko-KR" altLang="en-US" sz="28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의 </a:t>
            </a:r>
            <a:endParaRPr lang="en-US" altLang="ko-KR" sz="2800" b="1" spc="-140" dirty="0" smtClean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endParaRPr lang="en-US" altLang="ko-KR" sz="2800" b="1" spc="-140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r>
              <a:rPr lang="ko-KR" altLang="en-US" sz="40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NanumGothic" charset="0"/>
              </a:rPr>
              <a:t>스마트폰 사용 영상</a:t>
            </a:r>
            <a:r>
              <a:rPr lang="ko-KR" altLang="en-US" sz="28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입니다</a:t>
            </a:r>
            <a:r>
              <a:rPr lang="en-US" altLang="ko-KR" sz="28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.</a:t>
            </a:r>
            <a:endParaRPr 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48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pic>
        <p:nvPicPr>
          <p:cNvPr id="5" name="y2mate.com - 전맹 시각장애인의 스마트폰 사용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862" y="648970"/>
            <a:ext cx="11038275" cy="6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4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08585" y="273050"/>
            <a:ext cx="279781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Blind</a:t>
            </a:r>
            <a:r>
              <a:rPr lang="ko-KR" altLang="en-US" sz="1400" spc="6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Bus</a:t>
            </a:r>
            <a:r>
              <a:rPr lang="ko-KR" altLang="en-US" sz="1400" spc="6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 주요기능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2086168" y="741002"/>
            <a:ext cx="7832592" cy="261610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8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우리는 </a:t>
            </a:r>
            <a:r>
              <a:rPr lang="ko-KR" altLang="en-US" sz="36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NanumGothic" charset="0"/>
              </a:rPr>
              <a:t>그들의</a:t>
            </a:r>
            <a:r>
              <a:rPr lang="ko-KR" sz="36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NanumGothic" charset="0"/>
              </a:rPr>
              <a:t> 눈이 되고</a:t>
            </a:r>
            <a:r>
              <a:rPr lang="ko-KR" sz="28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 </a:t>
            </a:r>
            <a:r>
              <a:rPr lang="ko-KR" altLang="en-US" sz="2800" b="1" spc="-140" dirty="0" smtClean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싶었습니다</a:t>
            </a:r>
            <a:endParaRPr lang="en-US" altLang="ko-KR" sz="2800" b="1" spc="-140" dirty="0" smtClean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endParaRPr lang="ko-KR" altLang="en-US" sz="2800" b="1" spc="-140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r>
              <a:rPr lang="ko-KR" altLang="en-US" sz="28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그러나 잘 </a:t>
            </a:r>
            <a:r>
              <a:rPr lang="ko-KR" altLang="en-US" sz="36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NanumGothic" charset="0"/>
              </a:rPr>
              <a:t>만들어진 기능</a:t>
            </a:r>
            <a:r>
              <a:rPr lang="ko-KR" altLang="en-US" sz="28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들을 </a:t>
            </a:r>
            <a:endParaRPr lang="en-US" altLang="ko-KR" sz="2800" b="1" spc="-140" dirty="0" smtClean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endParaRPr lang="ko-KR" altLang="en-US" sz="2800" b="1" spc="-140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 charset="0"/>
            </a:endParaRPr>
          </a:p>
          <a:p>
            <a:pPr algn="ctr"/>
            <a:r>
              <a:rPr lang="ko-KR" altLang="en-US" sz="36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NanumGothic" charset="0"/>
              </a:rPr>
              <a:t>어떤 방식으로 제공</a:t>
            </a:r>
            <a:r>
              <a:rPr lang="ko-KR" altLang="en-US" sz="2800" b="1" spc="-14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 charset="0"/>
              </a:rPr>
              <a:t>해야 되는지 고민 되었습니다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래픽 5" descr="버스 단색으로 채워진">
            <a:extLst>
              <a:ext uri="{FF2B5EF4-FFF2-40B4-BE49-F238E27FC236}">
                <a16:creationId xmlns="" xmlns:a16="http://schemas.microsoft.com/office/drawing/2014/main" id="{B197B584-7E07-4D9A-99A6-60FCF9EC3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9866" y="3357103"/>
            <a:ext cx="3479234" cy="3500897"/>
          </a:xfrm>
          <a:prstGeom prst="rect">
            <a:avLst/>
          </a:prstGeom>
        </p:spPr>
      </p:pic>
      <p:pic>
        <p:nvPicPr>
          <p:cNvPr id="6" name="그래픽 7" descr="갈매기형 화살표 단색으로 채워진">
            <a:extLst>
              <a:ext uri="{FF2B5EF4-FFF2-40B4-BE49-F238E27FC236}">
                <a16:creationId xmlns="" xmlns:a16="http://schemas.microsoft.com/office/drawing/2014/main" id="{087C8A17-F4F2-4F3C-B14C-376755252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152900" y="5344006"/>
            <a:ext cx="3943350" cy="73372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68" y="3691835"/>
            <a:ext cx="2066732" cy="2885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래픽 7" descr="갈매기형 화살표 단색으로 채워진">
            <a:extLst>
              <a:ext uri="{FF2B5EF4-FFF2-40B4-BE49-F238E27FC236}">
                <a16:creationId xmlns="" xmlns:a16="http://schemas.microsoft.com/office/drawing/2014/main" id="{087C8A17-F4F2-4F3C-B14C-376755252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2900" y="3691835"/>
            <a:ext cx="3810000" cy="832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6228" y="4574565"/>
            <a:ext cx="4536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/>
              <a:t>상호작용 </a:t>
            </a:r>
            <a:r>
              <a:rPr lang="en-US" altLang="ko-KR" sz="2800" b="1" dirty="0" smtClean="0"/>
              <a:t>( Interface)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204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08585" y="273050"/>
            <a:ext cx="279781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Blind</a:t>
            </a:r>
            <a:r>
              <a:rPr lang="ko-KR" altLang="en-US" sz="1400" spc="6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Bus</a:t>
            </a:r>
            <a:r>
              <a:rPr lang="ko-KR" altLang="en-US" sz="1400" spc="6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 주요기능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B1CD5269-469A-451C-8749-EA53D9DDA5ED}"/>
              </a:ext>
            </a:extLst>
          </p:cNvPr>
          <p:cNvGrpSpPr/>
          <p:nvPr/>
        </p:nvGrpSpPr>
        <p:grpSpPr>
          <a:xfrm>
            <a:off x="6067776" y="754183"/>
            <a:ext cx="5784725" cy="3135922"/>
            <a:chOff x="6067776" y="754183"/>
            <a:chExt cx="5784725" cy="313592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EA03BD1-2D7C-492E-88CC-6C45395BAB0A}"/>
                </a:ext>
              </a:extLst>
            </p:cNvPr>
            <p:cNvSpPr txBox="1">
              <a:spLocks/>
            </p:cNvSpPr>
            <p:nvPr/>
          </p:nvSpPr>
          <p:spPr>
            <a:xfrm>
              <a:off x="6067776" y="866963"/>
              <a:ext cx="5784725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진동 안내 ( 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Vibrator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 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Feedback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 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E341CF1-DC76-4848-AA6F-8C1A05FF2623}"/>
                </a:ext>
              </a:extLst>
            </p:cNvPr>
            <p:cNvSpPr txBox="1">
              <a:spLocks/>
            </p:cNvSpPr>
            <p:nvPr/>
          </p:nvSpPr>
          <p:spPr>
            <a:xfrm>
              <a:off x="6337236" y="1712981"/>
              <a:ext cx="5055871" cy="200054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진동의 주기와 강도를 </a:t>
              </a:r>
              <a:endPara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 panose="020B0503020000020004" pitchFamily="34" charset="-127"/>
              </a:endParaRPr>
            </a:p>
            <a:p>
              <a:pPr algn="ctr"/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버스와 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맑은 고딕"/>
                </a:rPr>
                <a:t>가까워 질수록</a:t>
              </a:r>
              <a:endPara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맑은 고딕" panose="020B0503020000020004" pitchFamily="34" charset="-127"/>
              </a:endParaRPr>
            </a:p>
            <a:p>
              <a:pPr algn="ctr"/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 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맑은 고딕"/>
                </a:rPr>
                <a:t>강하게</a:t>
              </a:r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 하여 </a:t>
              </a:r>
              <a:endPara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 panose="020B0503020000020004" pitchFamily="34" charset="-127"/>
              </a:endParaRPr>
            </a:p>
            <a:p>
              <a:pPr algn="ctr"/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버스의 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맑은 고딕"/>
                </a:rPr>
                <a:t>입구 까지 안내</a:t>
              </a:r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합니다 </a:t>
              </a:r>
              <a:endPara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 panose="020B0503020000020004" pitchFamily="34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B661E946-A181-4EAE-AB5D-4AB2C78C463A}"/>
                </a:ext>
              </a:extLst>
            </p:cNvPr>
            <p:cNvSpPr/>
            <p:nvPr/>
          </p:nvSpPr>
          <p:spPr>
            <a:xfrm>
              <a:off x="6068645" y="754183"/>
              <a:ext cx="5783383" cy="313592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98A23A55-2DEC-4824-8A63-E74AA4353F0A}"/>
              </a:ext>
            </a:extLst>
          </p:cNvPr>
          <p:cNvGrpSpPr/>
          <p:nvPr/>
        </p:nvGrpSpPr>
        <p:grpSpPr>
          <a:xfrm>
            <a:off x="246184" y="754183"/>
            <a:ext cx="5646613" cy="3135922"/>
            <a:chOff x="246184" y="754183"/>
            <a:chExt cx="5333998" cy="3135922"/>
          </a:xfrm>
        </p:grpSpPr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638905" y="1712982"/>
              <a:ext cx="4197624" cy="200054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r>
                <a:rPr lang="ko-KR" altLang="en-US" sz="24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 charset="0"/>
                </a:rPr>
                <a:t>버스가 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NanumGothic" charset="0"/>
                </a:rPr>
                <a:t>정류장 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NanumGothic" charset="0"/>
                </a:rPr>
                <a:t>진입</a:t>
              </a:r>
              <a:r>
                <a:rPr lang="ko-KR" altLang="en-US" sz="24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 charset="0"/>
                </a:rPr>
                <a:t>시</a:t>
              </a:r>
              <a:endPara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맑은 고딕"/>
              </a:endParaRPr>
            </a:p>
            <a:p>
              <a:pPr algn="ctr"/>
              <a:r>
                <a:rPr lang="ko-KR" altLang="en-US" sz="36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NanumGothic" charset="0"/>
                </a:rPr>
                <a:t> 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NanumGothic" charset="0"/>
                </a:rPr>
                <a:t>버스 번호를 알려</a:t>
              </a:r>
              <a:r>
                <a:rPr lang="ko-KR" altLang="en-US" sz="24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 charset="0"/>
                </a:rPr>
                <a:t>줍니다</a:t>
              </a:r>
              <a:endPara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맑은 고딕"/>
              </a:endParaRPr>
            </a:p>
            <a:p>
              <a:pPr algn="ctr"/>
              <a:r>
                <a:rPr lang="ko-KR" altLang="en-US" sz="24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맑은 고딕"/>
                </a:rPr>
                <a:t>버스와의 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나눔고딕"/>
                  <a:ea typeface="맑은 고딕"/>
                </a:rPr>
                <a:t>남은 거리</a:t>
              </a:r>
              <a:r>
                <a:rPr lang="ko-KR" altLang="en-US" sz="24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맑은 고딕"/>
                </a:rPr>
                <a:t>를</a:t>
              </a:r>
              <a:endParaRPr lang="ko-KR" altLang="en-US" sz="24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맑은 고딕" panose="020B0503020000020004" pitchFamily="34" charset="-127"/>
              </a:endParaRPr>
            </a:p>
            <a:p>
              <a:pPr algn="ctr"/>
              <a:r>
                <a:rPr lang="ko-KR" altLang="en-US" sz="24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/>
                  <a:ea typeface="맑은 고딕"/>
                </a:rPr>
                <a:t>안내해 줍니다</a:t>
              </a:r>
              <a:endParaRPr lang="ko-KR" altLang="en-US" sz="24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맑은 고딕" panose="020B0503020000020004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A6BE2C6-6F25-4FF2-877A-6712F2A9313E}"/>
                </a:ext>
              </a:extLst>
            </p:cNvPr>
            <p:cNvSpPr txBox="1">
              <a:spLocks/>
            </p:cNvSpPr>
            <p:nvPr/>
          </p:nvSpPr>
          <p:spPr>
            <a:xfrm>
              <a:off x="438496" y="866965"/>
              <a:ext cx="4913637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음성 안내 ( 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Text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 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To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 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Speech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 )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50ABF1C3-D2CE-4470-9619-72A3EEAD5BAD}"/>
                </a:ext>
              </a:extLst>
            </p:cNvPr>
            <p:cNvSpPr/>
            <p:nvPr/>
          </p:nvSpPr>
          <p:spPr>
            <a:xfrm>
              <a:off x="246184" y="754183"/>
              <a:ext cx="5333998" cy="313592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E5DCE4D-D6E2-420C-9E22-57908E9CA716}"/>
              </a:ext>
            </a:extLst>
          </p:cNvPr>
          <p:cNvGrpSpPr/>
          <p:nvPr/>
        </p:nvGrpSpPr>
        <p:grpSpPr>
          <a:xfrm>
            <a:off x="6097951" y="3854207"/>
            <a:ext cx="5783383" cy="2927589"/>
            <a:chOff x="6449643" y="4186361"/>
            <a:chExt cx="5783383" cy="2820128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D1DCA9C-8EE9-4D40-84C0-E43F41E4647C}"/>
                </a:ext>
              </a:extLst>
            </p:cNvPr>
            <p:cNvSpPr txBox="1">
              <a:spLocks/>
            </p:cNvSpPr>
            <p:nvPr/>
          </p:nvSpPr>
          <p:spPr>
            <a:xfrm>
              <a:off x="6725654" y="4532551"/>
              <a:ext cx="5414304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제스쳐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 조작 ( 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Swipe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 </a:t>
              </a:r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Motion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7030A0"/>
                  </a:solidFill>
                  <a:latin typeface="NanumGothic"/>
                  <a:ea typeface="맑은 고딕"/>
                </a:rPr>
                <a:t> 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F25CF11-F0E2-4D98-AAF6-1FED66689DC1}"/>
                </a:ext>
              </a:extLst>
            </p:cNvPr>
            <p:cNvSpPr txBox="1">
              <a:spLocks/>
            </p:cNvSpPr>
            <p:nvPr/>
          </p:nvSpPr>
          <p:spPr>
            <a:xfrm>
              <a:off x="8029084" y="4186361"/>
              <a:ext cx="184730" cy="5232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endPara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3287348-6F83-41F6-9ECD-03E795DABDCA}"/>
                </a:ext>
              </a:extLst>
            </p:cNvPr>
            <p:cNvSpPr txBox="1">
              <a:spLocks/>
            </p:cNvSpPr>
            <p:nvPr/>
          </p:nvSpPr>
          <p:spPr>
            <a:xfrm>
              <a:off x="8123029" y="4186361"/>
              <a:ext cx="184730" cy="5232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endPara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1BBD9C2-09BC-4F7F-8328-41E8154ACA6F}"/>
                </a:ext>
              </a:extLst>
            </p:cNvPr>
            <p:cNvSpPr txBox="1">
              <a:spLocks/>
            </p:cNvSpPr>
            <p:nvPr/>
          </p:nvSpPr>
          <p:spPr>
            <a:xfrm>
              <a:off x="7595056" y="5206376"/>
              <a:ext cx="3480120" cy="15081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algn="ctr"/>
              <a:r>
                <a:rPr lang="ko-KR" altLang="en-US" sz="3200" b="1" spc="-140" err="1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맑은 고딕"/>
                </a:rPr>
                <a:t>제스쳐</a:t>
              </a:r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맑은 고딕"/>
                </a:rPr>
                <a:t> 조작</a:t>
              </a:r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으로도</a:t>
              </a:r>
              <a:endParaRPr 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 앱 동작의 상황들을</a:t>
              </a:r>
              <a:endParaRPr lang="ko-KR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 panose="020B0503020000020004" pitchFamily="34" charset="-127"/>
              </a:endParaRPr>
            </a:p>
            <a:p>
              <a:pPr algn="ctr"/>
              <a:r>
                <a:rPr lang="ko-KR" altLang="en-US" sz="32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rgbClr val="19436B"/>
                  </a:solidFill>
                  <a:latin typeface="NanumGothic"/>
                  <a:ea typeface="맑은 고딕"/>
                </a:rPr>
                <a:t>조작 할 수</a:t>
              </a:r>
              <a:r>
                <a:rPr lang="ko-KR" altLang="en-US" sz="2800" b="1" spc="-140">
                  <a:ln w="9525" cap="flat" cmpd="sng">
                    <a:solidFill>
                      <a:srgbClr val="5B9BD5">
                        <a:alpha val="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맑은 고딕"/>
                </a:rPr>
                <a:t> 있습니다</a:t>
              </a:r>
              <a:endParaRPr 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EFBEE9D1-ED56-4972-ADAB-F5C01AE9B398}"/>
                </a:ext>
              </a:extLst>
            </p:cNvPr>
            <p:cNvSpPr/>
            <p:nvPr/>
          </p:nvSpPr>
          <p:spPr>
            <a:xfrm>
              <a:off x="6449643" y="4349259"/>
              <a:ext cx="5783383" cy="2657230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57899F2-48AA-47E4-B8D4-F0FDEFD1700D}"/>
              </a:ext>
            </a:extLst>
          </p:cNvPr>
          <p:cNvSpPr txBox="1">
            <a:spLocks/>
          </p:cNvSpPr>
          <p:nvPr/>
        </p:nvSpPr>
        <p:spPr>
          <a:xfrm>
            <a:off x="350487" y="4154764"/>
            <a:ext cx="5201617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음성 조작 ( </a:t>
            </a:r>
            <a:r>
              <a:rPr lang="ko-KR" altLang="en-US" sz="3200" b="1" spc="-140" err="1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Text</a:t>
            </a:r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 </a:t>
            </a:r>
            <a:r>
              <a:rPr lang="ko-KR" altLang="en-US" sz="3200" b="1" spc="-140" err="1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To</a:t>
            </a:r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 </a:t>
            </a:r>
            <a:r>
              <a:rPr lang="ko-KR" altLang="en-US" sz="3200" b="1" spc="-140" err="1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Speech</a:t>
            </a:r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7030A0"/>
                </a:solidFill>
                <a:latin typeface="NanumGothic"/>
                <a:ea typeface="맑은 고딕"/>
              </a:rPr>
              <a:t> )</a:t>
            </a:r>
            <a:endParaRPr lang="ko-KR" sz="3200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43EE9AB-B7A0-4F75-B64C-7D88CAD08161}"/>
              </a:ext>
            </a:extLst>
          </p:cNvPr>
          <p:cNvSpPr txBox="1">
            <a:spLocks/>
          </p:cNvSpPr>
          <p:nvPr/>
        </p:nvSpPr>
        <p:spPr>
          <a:xfrm>
            <a:off x="452000" y="4682420"/>
            <a:ext cx="4815327" cy="20249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맑은 고딕"/>
              </a:rPr>
              <a:t>다수의 버스가 들어올</a:t>
            </a:r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rPr>
              <a:t> </a:t>
            </a:r>
            <a:r>
              <a: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rPr>
              <a:t>경우</a:t>
            </a:r>
          </a:p>
          <a:p>
            <a:pPr algn="ctr"/>
            <a:r>
              <a: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rPr>
              <a:t> </a:t>
            </a:r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맑은 고딕"/>
              </a:rPr>
              <a:t>원하는 버스를 타기 위해 </a:t>
            </a:r>
          </a:p>
          <a:p>
            <a:pPr algn="ctr"/>
            <a:r>
              <a: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rPr>
              <a:t>음성으로 </a:t>
            </a:r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맑은 고딕"/>
              </a:rPr>
              <a:t>버스를</a:t>
            </a:r>
          </a:p>
          <a:p>
            <a:pPr algn="ctr"/>
            <a:r>
              <a:rPr lang="ko-KR" altLang="en-US" sz="32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19436B"/>
                </a:solidFill>
                <a:latin typeface="NanumGothic"/>
                <a:ea typeface="맑은 고딕"/>
              </a:rPr>
              <a:t> 선택 할 수</a:t>
            </a:r>
            <a:r>
              <a:rPr lang="ko-KR" altLang="en-US" sz="2800" b="1" spc="-14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맑은 고딕"/>
              </a:rPr>
              <a:t> 있습니다.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64CB59C2-79F6-42CD-95AD-652A0A40856D}"/>
              </a:ext>
            </a:extLst>
          </p:cNvPr>
          <p:cNvSpPr/>
          <p:nvPr/>
        </p:nvSpPr>
        <p:spPr>
          <a:xfrm>
            <a:off x="216873" y="4046412"/>
            <a:ext cx="5675921" cy="272656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93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E90CEF-A835-4F47-84D9-3D8F4843A123}"/>
              </a:ext>
            </a:extLst>
          </p:cNvPr>
          <p:cNvSpPr txBox="1"/>
          <p:nvPr/>
        </p:nvSpPr>
        <p:spPr>
          <a:xfrm>
            <a:off x="132714" y="755712"/>
            <a:ext cx="571563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음성입력과 안내</a:t>
            </a:r>
            <a:r>
              <a:rPr lang="en-US" altLang="ko-KR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28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STT / TTS )</a:t>
            </a:r>
          </a:p>
          <a:p>
            <a:pPr marL="571500" indent="-571500">
              <a:buFont typeface="Arial" pitchFamily="34" charset="0"/>
              <a:buChar char="•"/>
            </a:pPr>
            <a:endParaRPr lang="en-US" altLang="ko-KR" sz="2800" dirty="0">
              <a:solidFill>
                <a:srgbClr val="19436B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ko-KR" altLang="en-US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진동피드백</a:t>
            </a:r>
            <a:r>
              <a:rPr lang="en-US" altLang="ko-KR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36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8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거리가 가까워 지면</a:t>
            </a:r>
            <a:r>
              <a:rPr lang="en-US" altLang="ko-KR" sz="28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8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28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진동 강도와 주기 변화</a:t>
            </a:r>
            <a:endParaRPr lang="ko-KR" altLang="en-US" sz="3600" dirty="0">
              <a:solidFill>
                <a:srgbClr val="19436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음성버전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5990" y="581025"/>
            <a:ext cx="3522078" cy="62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sp>
        <p:nvSpPr>
          <p:cNvPr id="9" name="직사각형 8"/>
          <p:cNvSpPr/>
          <p:nvPr/>
        </p:nvSpPr>
        <p:spPr>
          <a:xfrm>
            <a:off x="7844270" y="543062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녹화 프로그램 자체</a:t>
            </a:r>
            <a:r>
              <a:rPr lang="en-US" altLang="ko-KR" sz="2000" dirty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문제로</a:t>
            </a:r>
            <a:endParaRPr lang="en-US" altLang="ko-KR" sz="2000" dirty="0">
              <a:solidFill>
                <a:srgbClr val="19436B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dirty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싱크가 안맞는 부분 양해바랍니다</a:t>
            </a:r>
            <a:endParaRPr lang="en-US" altLang="ko-KR" sz="2000" dirty="0">
              <a:solidFill>
                <a:srgbClr val="19436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715" y="93705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sz="2800" dirty="0" smtClean="0">
                <a:solidFill>
                  <a:srgbClr val="19436B"/>
                </a:solidFill>
                <a:latin typeface="맑은 고딕" pitchFamily="50" charset="-127"/>
                <a:ea typeface="맑은 고딕" pitchFamily="50" charset="-127"/>
              </a:rPr>
              <a:t>제스쳐 기능</a:t>
            </a:r>
            <a:endParaRPr lang="en-US" altLang="ko-KR" sz="2800" dirty="0">
              <a:solidFill>
                <a:srgbClr val="19436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y2mate.com - 제스쳐버전_108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648970"/>
            <a:ext cx="3500870" cy="62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FA0DB49-57D7-43E4-A6D5-338E6E6A45BA}"/>
              </a:ext>
            </a:extLst>
          </p:cNvPr>
          <p:cNvSpPr txBox="1"/>
          <p:nvPr/>
        </p:nvSpPr>
        <p:spPr>
          <a:xfrm>
            <a:off x="1087477" y="2336074"/>
            <a:ext cx="10021317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66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직접 시연한 영상입니다</a:t>
            </a:r>
          </a:p>
          <a:p>
            <a:pPr algn="ctr"/>
            <a:endParaRPr lang="en-US" altLang="ko-KR" sz="66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/>
            </a:endParaRPr>
          </a:p>
          <a:p>
            <a:pPr algn="ctr"/>
            <a:r>
              <a:rPr lang="en-US" altLang="ko-KR" sz="66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함께 보시죠!</a:t>
            </a:r>
          </a:p>
          <a:p>
            <a:pPr algn="ctr"/>
            <a:endParaRPr lang="en-US" altLang="ko-KR" sz="54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264644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0" y="0"/>
            <a:ext cx="12192635" cy="3429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856FF493-E509-44EC-9E7C-76EECD0CA572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2835005A-4985-4881-AFF2-9C70835D9F44}"/>
              </a:ext>
            </a:extLst>
          </p:cNvPr>
          <p:cNvSpPr/>
          <p:nvPr/>
        </p:nvSpPr>
        <p:spPr>
          <a:xfrm>
            <a:off x="3641090" y="4244975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C1D0ED-FF27-4131-BA4E-7296B37D7B7A}"/>
              </a:ext>
            </a:extLst>
          </p:cNvPr>
          <p:cNvSpPr txBox="1"/>
          <p:nvPr/>
        </p:nvSpPr>
        <p:spPr>
          <a:xfrm>
            <a:off x="3888105" y="4640580"/>
            <a:ext cx="6972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STEP1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E940CF6-7C51-4811-975D-E73045586048}"/>
              </a:ext>
            </a:extLst>
          </p:cNvPr>
          <p:cNvSpPr/>
          <p:nvPr/>
        </p:nvSpPr>
        <p:spPr>
          <a:xfrm>
            <a:off x="5500370" y="4244975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394E84-E3EE-4BE3-958D-C7ED39044867}"/>
              </a:ext>
            </a:extLst>
          </p:cNvPr>
          <p:cNvSpPr txBox="1"/>
          <p:nvPr/>
        </p:nvSpPr>
        <p:spPr>
          <a:xfrm>
            <a:off x="5747385" y="4640580"/>
            <a:ext cx="6972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STEP2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4120B924-4DCB-4B80-B524-DE34148E7E36}"/>
              </a:ext>
            </a:extLst>
          </p:cNvPr>
          <p:cNvSpPr/>
          <p:nvPr/>
        </p:nvSpPr>
        <p:spPr>
          <a:xfrm>
            <a:off x="7359650" y="4244975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15657D3-DADA-48F4-B8AE-07EA2DB84CF3}"/>
              </a:ext>
            </a:extLst>
          </p:cNvPr>
          <p:cNvSpPr txBox="1"/>
          <p:nvPr/>
        </p:nvSpPr>
        <p:spPr>
          <a:xfrm>
            <a:off x="7607300" y="4640580"/>
            <a:ext cx="6972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STEP3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TextBox 1"/>
          <p:cNvSpPr txBox="1">
            <a:spLocks/>
          </p:cNvSpPr>
          <p:nvPr/>
        </p:nvSpPr>
        <p:spPr>
          <a:xfrm>
            <a:off x="2599690" y="401955"/>
            <a:ext cx="9232900" cy="38455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13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F9CFC3"/>
                </a:solidFill>
                <a:latin typeface="+mj-lt"/>
                <a:ea typeface="G마켓 산스 TTF Bold" charset="0"/>
              </a:rPr>
              <a:t>STEP1. 시각장애인의 대중교통</a:t>
            </a:r>
            <a:endParaRPr lang="ko-KR" altLang="en-US" sz="3600" b="1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rgbClr val="F9CFC3"/>
              </a:solidFill>
              <a:latin typeface="+mj-lt"/>
              <a:ea typeface="G마켓 산스 TTF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1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rgbClr val="F9CFC3"/>
              </a:solidFill>
              <a:latin typeface="+mj-lt"/>
              <a:ea typeface="G마켓 산스 TTF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13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F9CFC3"/>
                </a:solidFill>
                <a:latin typeface="+mj-lt"/>
                <a:ea typeface="G마켓 산스 TTF Bold" charset="0"/>
              </a:rPr>
              <a:t>STEP2. Blind Bus 주요 기능</a:t>
            </a:r>
            <a:endParaRPr lang="ko-KR" altLang="en-US" sz="3600" b="1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rgbClr val="F9CFC3"/>
              </a:solidFill>
              <a:latin typeface="+mj-lt"/>
              <a:ea typeface="G마켓 산스 TTF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1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rgbClr val="F9CFC3"/>
              </a:solidFill>
              <a:latin typeface="+mj-lt"/>
              <a:ea typeface="G마켓 산스 TTF Bold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130" dirty="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F9CFC3"/>
                </a:solidFill>
                <a:latin typeface="+mj-lt"/>
                <a:ea typeface="G마켓 산스 TTF Bold" charset="0"/>
              </a:rPr>
              <a:t>STEP3. 비전 및 확장성</a:t>
            </a:r>
          </a:p>
          <a:p>
            <a:pPr marL="514350" indent="-51435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endParaRPr lang="ko-KR" altLang="en-US" sz="3200" b="1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/>
              </a:solidFill>
              <a:latin typeface="Malgun Gothic" charset="0"/>
              <a:ea typeface="G마켓 산스 TTF Bold" charset="0"/>
            </a:endParaRPr>
          </a:p>
          <a:p>
            <a:pPr marL="514350" indent="-51435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endParaRPr lang="ko-KR" altLang="en-US" sz="3200" b="1" dirty="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chemeClr val="tx1"/>
              </a:solidFill>
              <a:latin typeface="Malgun Gothic" charset="0"/>
              <a:ea typeface="G마켓 산스 TTF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pic>
        <p:nvPicPr>
          <p:cNvPr id="7" name="y2mate.com - 블라인드버스 시연영상 최종_360p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862" y="648970"/>
            <a:ext cx="11038275" cy="6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3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B242A15D-21D4-40EA-BE38-5224E5366D70}"/>
              </a:ext>
            </a:extLst>
          </p:cNvPr>
          <p:cNvSpPr/>
          <p:nvPr/>
        </p:nvSpPr>
        <p:spPr>
          <a:xfrm>
            <a:off x="6917055" y="2390775"/>
            <a:ext cx="2076450" cy="2076450"/>
          </a:xfrm>
          <a:prstGeom prst="ellipse">
            <a:avLst/>
          </a:prstGeom>
          <a:solidFill>
            <a:srgbClr val="F9CFC3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230ECCA9-6CFB-4009-AFC1-33DC255F50EE}"/>
              </a:ext>
            </a:extLst>
          </p:cNvPr>
          <p:cNvSpPr/>
          <p:nvPr/>
        </p:nvSpPr>
        <p:spPr>
          <a:xfrm>
            <a:off x="364109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25308CB-7D18-4A8E-BD78-C843C67F174E}"/>
              </a:ext>
            </a:extLst>
          </p:cNvPr>
          <p:cNvSpPr txBox="1"/>
          <p:nvPr/>
        </p:nvSpPr>
        <p:spPr>
          <a:xfrm>
            <a:off x="388810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STEP1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0733AD98-BAA7-419F-B86D-15378E1DDB65}"/>
              </a:ext>
            </a:extLst>
          </p:cNvPr>
          <p:cNvSpPr/>
          <p:nvPr/>
        </p:nvSpPr>
        <p:spPr>
          <a:xfrm>
            <a:off x="550037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60EAAC-11D6-40CE-B381-D5A3C7500E24}"/>
              </a:ext>
            </a:extLst>
          </p:cNvPr>
          <p:cNvSpPr txBox="1"/>
          <p:nvPr/>
        </p:nvSpPr>
        <p:spPr>
          <a:xfrm>
            <a:off x="574738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STEP2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94CD32-DB0A-4720-8EEB-B2BA025EF504}"/>
              </a:ext>
            </a:extLst>
          </p:cNvPr>
          <p:cNvSpPr txBox="1"/>
          <p:nvPr/>
        </p:nvSpPr>
        <p:spPr>
          <a:xfrm>
            <a:off x="7607300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defRPr>
            </a:lvl1pPr>
          </a:lstStyle>
          <a:p>
            <a:r>
              <a:rPr lang="en-US" altLang="ko-KR"/>
              <a:t>STEP3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347FB8-D8C2-461D-AED3-2877F4377D4D}"/>
              </a:ext>
            </a:extLst>
          </p:cNvPr>
          <p:cNvSpPr txBox="1"/>
          <p:nvPr/>
        </p:nvSpPr>
        <p:spPr>
          <a:xfrm>
            <a:off x="6054090" y="387350"/>
            <a:ext cx="184785" cy="25400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altLang="ko-KR" sz="1050" spc="6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87395DD-51EF-4233-B664-26AF287F0169}"/>
              </a:ext>
            </a:extLst>
          </p:cNvPr>
          <p:cNvSpPr/>
          <p:nvPr/>
        </p:nvSpPr>
        <p:spPr>
          <a:xfrm>
            <a:off x="0" y="0"/>
            <a:ext cx="1219200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19A60E7-AB61-48DF-B609-F6EED248F968}"/>
              </a:ext>
            </a:extLst>
          </p:cNvPr>
          <p:cNvSpPr/>
          <p:nvPr/>
        </p:nvSpPr>
        <p:spPr>
          <a:xfrm>
            <a:off x="0" y="6812280"/>
            <a:ext cx="12192000" cy="4572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0C178A-6179-4C7D-98E8-1D9CE206712D}"/>
              </a:ext>
            </a:extLst>
          </p:cNvPr>
          <p:cNvSpPr txBox="1"/>
          <p:nvPr/>
        </p:nvSpPr>
        <p:spPr>
          <a:xfrm>
            <a:off x="2710815" y="800100"/>
            <a:ext cx="676973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1F1A73"/>
                </a:solidFill>
                <a:latin typeface="나눔고딕" charset="0"/>
                <a:ea typeface="나눔고딕" charset="0"/>
              </a:rPr>
              <a:t>STEP3. 비전 및 확장성 제시</a:t>
            </a:r>
            <a:endParaRPr lang="ko-KR" altLang="en-US" sz="3600" b="1" dirty="0">
              <a:solidFill>
                <a:srgbClr val="1F1A73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94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0" y="0"/>
            <a:ext cx="12192635" cy="649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61620" y="273050"/>
            <a:ext cx="249237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pc="60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E0DACB"/>
                </a:solidFill>
                <a:latin typeface="Malgun Gothic" charset="0"/>
                <a:ea typeface="Malgun Gothic" charset="0"/>
              </a:rPr>
              <a:t>비전 및확장성 제시</a:t>
            </a:r>
            <a:endParaRPr lang="ko-KR" altLang="en-US" sz="140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rgbClr val="E0DACB"/>
              </a:solidFill>
              <a:latin typeface="Malgun Gothic" charset="0"/>
              <a:ea typeface="Malgun Gothic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07" y="4920856"/>
            <a:ext cx="1500505" cy="1500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0C178A-6179-4C7D-98E8-1D9CE206712D}"/>
              </a:ext>
            </a:extLst>
          </p:cNvPr>
          <p:cNvSpPr txBox="1"/>
          <p:nvPr/>
        </p:nvSpPr>
        <p:spPr>
          <a:xfrm>
            <a:off x="3192802" y="1000656"/>
            <a:ext cx="676973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 smtClean="0">
                <a:solidFill>
                  <a:srgbClr val="19436B"/>
                </a:solidFill>
                <a:latin typeface="맑은 고딕" charset="0"/>
                <a:ea typeface="맑은 고딕" charset="0"/>
              </a:rPr>
              <a:t>비콘의 네트워킹 서비스</a:t>
            </a:r>
            <a:endParaRPr lang="ko-KR" altLang="en-US" sz="3600" b="1" dirty="0">
              <a:solidFill>
                <a:srgbClr val="19436B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86" y="3138696"/>
            <a:ext cx="1003448" cy="140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73" y="2237422"/>
            <a:ext cx="1684896" cy="1684897"/>
          </a:xfrm>
          <a:prstGeom prst="rect">
            <a:avLst/>
          </a:prstGeom>
        </p:spPr>
      </p:pic>
      <p:cxnSp>
        <p:nvCxnSpPr>
          <p:cNvPr id="11" name="구부러진 연결선 10"/>
          <p:cNvCxnSpPr/>
          <p:nvPr/>
        </p:nvCxnSpPr>
        <p:spPr>
          <a:xfrm rot="10800000" flipV="1">
            <a:off x="7542812" y="4669362"/>
            <a:ext cx="2514600" cy="1067361"/>
          </a:xfrm>
          <a:prstGeom prst="bentConnector3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77112" y="4956646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공공데이터포털 </a:t>
            </a:r>
            <a:r>
              <a:rPr lang="en-US" altLang="ko-KR" dirty="0" smtClean="0"/>
              <a:t>API</a:t>
            </a:r>
          </a:p>
          <a:p>
            <a:r>
              <a:rPr lang="ko-KR" altLang="en-US" dirty="0" smtClean="0"/>
              <a:t>버스관련데이터 이</a:t>
            </a:r>
            <a:r>
              <a:rPr lang="ko-KR" altLang="en-US" dirty="0"/>
              <a:t>용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94901" y="2844323"/>
            <a:ext cx="2090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lt"/>
              </a:rPr>
              <a:t>버스정류장 번호</a:t>
            </a:r>
            <a:endParaRPr lang="en-US" altLang="ko-KR" sz="2000" b="1" dirty="0" smtClean="0">
              <a:latin typeface="+mj-lt"/>
            </a:endParaRPr>
          </a:p>
          <a:p>
            <a:r>
              <a:rPr lang="ko-KR" altLang="en-US" sz="2000" b="1" dirty="0" smtClean="0">
                <a:latin typeface="+mj-lt"/>
              </a:rPr>
              <a:t>버스탑승 정보</a:t>
            </a:r>
            <a:r>
              <a:rPr lang="ko-KR" altLang="en-US" sz="1600" b="1" dirty="0" smtClean="0">
                <a:latin typeface="+mj-lt"/>
              </a:rPr>
              <a:t>등 </a:t>
            </a:r>
            <a:endParaRPr lang="en-US" altLang="ko-KR" sz="1600" b="1" dirty="0" smtClean="0">
              <a:latin typeface="+mj-lt"/>
            </a:endParaRPr>
          </a:p>
          <a:p>
            <a:r>
              <a:rPr lang="ko-KR" altLang="en-US" sz="2000" b="1" dirty="0" smtClean="0">
                <a:latin typeface="+mj-lt"/>
              </a:rPr>
              <a:t>서버로 송신</a:t>
            </a:r>
            <a:endParaRPr lang="en-US" altLang="ko-KR" sz="1600" b="1" dirty="0" smtClean="0">
              <a:latin typeface="+mj-lt"/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2753994" y="5810453"/>
            <a:ext cx="2532798" cy="1047547"/>
          </a:xfrm>
          <a:prstGeom prst="wedgeRectCallout">
            <a:avLst>
              <a:gd name="adj1" fmla="val 82208"/>
              <a:gd name="adj2" fmla="val -6192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/>
          </a:p>
          <a:p>
            <a:r>
              <a:rPr lang="en-US" altLang="ko-KR" b="1" dirty="0" smtClean="0"/>
              <a:t>n</a:t>
            </a:r>
            <a:r>
              <a:rPr lang="ko-KR" altLang="en-US" b="1" dirty="0" smtClean="0"/>
              <a:t>번 </a:t>
            </a:r>
            <a:r>
              <a:rPr lang="ko-KR" altLang="en-US" b="1" dirty="0"/>
              <a:t>정류장에</a:t>
            </a:r>
            <a:endParaRPr lang="en-US" altLang="ko-KR" b="1" dirty="0"/>
          </a:p>
          <a:p>
            <a:r>
              <a:rPr lang="ko-KR" altLang="en-US" b="1" dirty="0" smtClean="0"/>
              <a:t>시각장애인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명이</a:t>
            </a:r>
            <a:endParaRPr lang="en-US" altLang="ko-KR" b="1" dirty="0" smtClean="0"/>
          </a:p>
          <a:p>
            <a:r>
              <a:rPr lang="ko-KR" altLang="en-US" b="1" dirty="0" smtClean="0"/>
              <a:t>탑승 대기중입니다</a:t>
            </a:r>
            <a:r>
              <a:rPr lang="en-US" altLang="ko-KR" b="1" dirty="0" smtClean="0"/>
              <a:t>.</a:t>
            </a:r>
            <a:endParaRPr lang="en-US" altLang="ko-KR" b="1" dirty="0"/>
          </a:p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07" y="3079871"/>
            <a:ext cx="1386574" cy="90127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027234" y="3981145"/>
            <a:ext cx="3021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19436B"/>
                </a:solidFill>
              </a:rPr>
              <a:t>카드형 비콘</a:t>
            </a:r>
            <a:r>
              <a:rPr lang="en-US" altLang="ko-KR" sz="2000" b="1" dirty="0" smtClean="0">
                <a:solidFill>
                  <a:srgbClr val="19436B"/>
                </a:solidFill>
              </a:rPr>
              <a:t>(</a:t>
            </a:r>
            <a:r>
              <a:rPr lang="ko-KR" altLang="en-US" sz="2000" b="1" dirty="0" smtClean="0">
                <a:solidFill>
                  <a:srgbClr val="19436B"/>
                </a:solidFill>
              </a:rPr>
              <a:t>발신기</a:t>
            </a:r>
            <a:r>
              <a:rPr lang="en-US" altLang="ko-KR" sz="2000" b="1" dirty="0" smtClean="0">
                <a:solidFill>
                  <a:srgbClr val="19436B"/>
                </a:solidFill>
              </a:rPr>
              <a:t>)</a:t>
            </a:r>
            <a:r>
              <a:rPr lang="ko-KR" altLang="en-US" sz="2000" b="1" dirty="0" smtClean="0">
                <a:solidFill>
                  <a:srgbClr val="19436B"/>
                </a:solidFill>
              </a:rPr>
              <a:t>소지</a:t>
            </a:r>
            <a:endParaRPr lang="ko-KR" altLang="en-US" sz="2000" b="1" dirty="0">
              <a:solidFill>
                <a:srgbClr val="19436B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00185" y="1867785"/>
            <a:ext cx="4168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19436B"/>
                </a:solidFill>
              </a:rPr>
              <a:t>비콘</a:t>
            </a:r>
            <a:r>
              <a:rPr lang="en-US" altLang="ko-KR" sz="2000" b="1" dirty="0" smtClean="0">
                <a:solidFill>
                  <a:srgbClr val="19436B"/>
                </a:solidFill>
              </a:rPr>
              <a:t>(</a:t>
            </a:r>
            <a:r>
              <a:rPr lang="ko-KR" altLang="en-US" sz="2000" b="1" dirty="0" smtClean="0">
                <a:solidFill>
                  <a:srgbClr val="19436B"/>
                </a:solidFill>
              </a:rPr>
              <a:t>수신기</a:t>
            </a:r>
            <a:r>
              <a:rPr lang="en-US" altLang="ko-KR" sz="2000" b="1" dirty="0" smtClean="0">
                <a:solidFill>
                  <a:srgbClr val="19436B"/>
                </a:solidFill>
              </a:rPr>
              <a:t>) / </a:t>
            </a:r>
            <a:r>
              <a:rPr lang="ko-KR" altLang="en-US" sz="2000" b="1" dirty="0" smtClean="0">
                <a:solidFill>
                  <a:srgbClr val="19436B"/>
                </a:solidFill>
              </a:rPr>
              <a:t>이더넷</a:t>
            </a:r>
            <a:r>
              <a:rPr lang="en-US" altLang="ko-KR" sz="2000" b="1" dirty="0" smtClean="0">
                <a:solidFill>
                  <a:srgbClr val="19436B"/>
                </a:solidFill>
              </a:rPr>
              <a:t>, wifi</a:t>
            </a:r>
            <a:r>
              <a:rPr lang="ko-KR" altLang="en-US" sz="2000" b="1" dirty="0" smtClean="0">
                <a:solidFill>
                  <a:srgbClr val="19436B"/>
                </a:solidFill>
              </a:rPr>
              <a:t> 통신기</a:t>
            </a:r>
            <a:endParaRPr lang="ko-KR" altLang="en-US" sz="2000" dirty="0">
              <a:solidFill>
                <a:srgbClr val="19436B"/>
              </a:solidFill>
            </a:endParaRPr>
          </a:p>
        </p:txBody>
      </p:sp>
      <p:cxnSp>
        <p:nvCxnSpPr>
          <p:cNvPr id="45" name="구부러진 연결선 10"/>
          <p:cNvCxnSpPr>
            <a:stCxn id="25" idx="2"/>
          </p:cNvCxnSpPr>
          <p:nvPr/>
        </p:nvCxnSpPr>
        <p:spPr>
          <a:xfrm rot="5400000" flipH="1" flipV="1">
            <a:off x="6618501" y="763707"/>
            <a:ext cx="2275332" cy="4041892"/>
          </a:xfrm>
          <a:prstGeom prst="bentConnector4">
            <a:avLst>
              <a:gd name="adj1" fmla="val -2512"/>
              <a:gd name="adj2" fmla="val 83987"/>
            </a:avLst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원통 45"/>
          <p:cNvSpPr/>
          <p:nvPr/>
        </p:nvSpPr>
        <p:spPr>
          <a:xfrm>
            <a:off x="9777112" y="1000656"/>
            <a:ext cx="2414887" cy="33498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시각장애인 탑승 위치 정보</a:t>
            </a:r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버스정류장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고유번호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버스노선 정보</a:t>
            </a:r>
            <a:endParaRPr lang="en-US" altLang="ko-KR" dirty="0"/>
          </a:p>
          <a:p>
            <a:pPr algn="ctr"/>
            <a:r>
              <a:rPr lang="ko-KR" altLang="en-US" dirty="0" smtClean="0"/>
              <a:t>도착시간 정보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cxnSp>
        <p:nvCxnSpPr>
          <p:cNvPr id="56" name="구부러진 연결선 10"/>
          <p:cNvCxnSpPr>
            <a:stCxn id="35" idx="3"/>
            <a:endCxn id="25" idx="1"/>
          </p:cNvCxnSpPr>
          <p:nvPr/>
        </p:nvCxnSpPr>
        <p:spPr>
          <a:xfrm flipV="1">
            <a:off x="3447281" y="3079871"/>
            <a:ext cx="1445492" cy="450637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0" y="0"/>
            <a:ext cx="12192635" cy="649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261620" y="273050"/>
            <a:ext cx="249237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pc="600">
                <a:ln w="9525" cap="flat" cmpd="sng">
                  <a:solidFill>
                    <a:srgbClr val="5B9BD5">
                      <a:alpha val="0"/>
                    </a:srgbClr>
                  </a:solidFill>
                  <a:prstDash val="solid"/>
                </a:ln>
                <a:solidFill>
                  <a:srgbClr val="E0DACB"/>
                </a:solidFill>
                <a:latin typeface="Malgun Gothic" charset="0"/>
                <a:ea typeface="Malgun Gothic" charset="0"/>
              </a:rPr>
              <a:t>비전 및확장성 제시</a:t>
            </a:r>
            <a:endParaRPr lang="ko-KR" altLang="en-US" sz="1400">
              <a:ln w="9525" cap="flat" cmpd="sng">
                <a:solidFill>
                  <a:srgbClr val="5B9BD5">
                    <a:alpha val="0"/>
                  </a:srgbClr>
                </a:solidFill>
                <a:prstDash val="solid"/>
              </a:ln>
              <a:solidFill>
                <a:srgbClr val="E0DACB"/>
              </a:solidFill>
              <a:latin typeface="Malgun Gothic" charset="0"/>
              <a:ea typeface="Malgun Gothic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753995" y="5008217"/>
            <a:ext cx="2549096" cy="1754516"/>
            <a:chOff x="4977060" y="4941537"/>
            <a:chExt cx="2549096" cy="1754516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383" y="5211335"/>
              <a:ext cx="664773" cy="928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4977060" y="4941537"/>
              <a:ext cx="2549096" cy="1754516"/>
              <a:chOff x="2359792" y="2400298"/>
              <a:chExt cx="3575842" cy="2461213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801" y="2400298"/>
                <a:ext cx="1897385" cy="189738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359792" y="4300242"/>
                <a:ext cx="3575842" cy="561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rgbClr val="7030A0"/>
                    </a:solidFill>
                    <a:latin typeface="맑은 고딕" pitchFamily="50" charset="-127"/>
                    <a:ea typeface="맑은 고딕" pitchFamily="50" charset="-127"/>
                  </a:rPr>
                  <a:t>정류장 번호 </a:t>
                </a:r>
                <a:r>
                  <a:rPr lang="en-US" altLang="ko-KR" sz="2000" b="1" dirty="0" smtClean="0">
                    <a:solidFill>
                      <a:srgbClr val="7030A0"/>
                    </a:solidFill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en-US" altLang="ko-KR" sz="2000" b="1" dirty="0" smtClean="0">
                    <a:solidFill>
                      <a:srgbClr val="7030A0"/>
                    </a:solidFill>
                  </a:rPr>
                  <a:t>10001</a:t>
                </a:r>
                <a:endParaRPr lang="ko-KR" altLang="en-US" sz="2800" b="1" dirty="0">
                  <a:solidFill>
                    <a:srgbClr val="7030A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9220055" y="4776942"/>
            <a:ext cx="2549096" cy="1754516"/>
            <a:chOff x="5303120" y="1862938"/>
            <a:chExt cx="2549096" cy="175451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544" y="2075111"/>
              <a:ext cx="664773" cy="928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7443" y="2075112"/>
              <a:ext cx="664773" cy="928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3" name="그룹 22"/>
            <p:cNvGrpSpPr/>
            <p:nvPr/>
          </p:nvGrpSpPr>
          <p:grpSpPr>
            <a:xfrm>
              <a:off x="5303120" y="1862938"/>
              <a:ext cx="2549096" cy="1754516"/>
              <a:chOff x="2359791" y="2400298"/>
              <a:chExt cx="3575841" cy="2461215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801" y="2400298"/>
                <a:ext cx="1897385" cy="1897385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359791" y="4300243"/>
                <a:ext cx="3575841" cy="561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rgbClr val="7030A0"/>
                    </a:solidFill>
                    <a:latin typeface="맑은 고딕" pitchFamily="50" charset="-127"/>
                    <a:ea typeface="맑은 고딕" pitchFamily="50" charset="-127"/>
                  </a:rPr>
                  <a:t>정류장 번호 </a:t>
                </a:r>
                <a:r>
                  <a:rPr lang="en-US" altLang="ko-KR" sz="2000" b="1" dirty="0" smtClean="0">
                    <a:solidFill>
                      <a:srgbClr val="7030A0"/>
                    </a:solidFill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en-US" altLang="ko-KR" sz="2000" b="1" dirty="0" smtClean="0">
                    <a:solidFill>
                      <a:srgbClr val="7030A0"/>
                    </a:solidFill>
                  </a:rPr>
                  <a:t>10003</a:t>
                </a:r>
                <a:endParaRPr lang="ko-KR" altLang="en-US" sz="2000" b="1" dirty="0">
                  <a:solidFill>
                    <a:srgbClr val="7030A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096317" y="5008217"/>
            <a:ext cx="2549096" cy="1754516"/>
            <a:chOff x="2359791" y="2400298"/>
            <a:chExt cx="3575841" cy="246121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801" y="2400298"/>
              <a:ext cx="1897385" cy="189738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359791" y="4300243"/>
              <a:ext cx="3575841" cy="56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7030A0"/>
                  </a:solidFill>
                  <a:latin typeface="맑은 고딕" pitchFamily="50" charset="-127"/>
                  <a:ea typeface="맑은 고딕" pitchFamily="50" charset="-127"/>
                </a:rPr>
                <a:t>정류장 번호 </a:t>
              </a:r>
              <a:r>
                <a:rPr lang="en-US" altLang="ko-KR" sz="2000" b="1" dirty="0" smtClean="0">
                  <a:solidFill>
                    <a:srgbClr val="7030A0"/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en-US" altLang="ko-KR" sz="2000" b="1" dirty="0" smtClean="0">
                  <a:solidFill>
                    <a:srgbClr val="7030A0"/>
                  </a:solidFill>
                </a:rPr>
                <a:t>10002</a:t>
              </a:r>
              <a:endParaRPr lang="ko-KR" altLang="en-US" sz="2000" b="1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32264" y="1616572"/>
            <a:ext cx="2960537" cy="3067173"/>
            <a:chOff x="60183" y="1704137"/>
            <a:chExt cx="2960537" cy="306717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3" y="1704137"/>
              <a:ext cx="1866844" cy="186684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7361" y="3570981"/>
              <a:ext cx="29033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atin typeface="+mj-lt"/>
                </a:rPr>
                <a:t>정류장 </a:t>
              </a:r>
              <a:r>
                <a:rPr lang="en-US" altLang="ko-KR" b="1" dirty="0" smtClean="0">
                  <a:latin typeface="+mj-lt"/>
                </a:rPr>
                <a:t>10001</a:t>
              </a:r>
            </a:p>
            <a:p>
              <a:r>
                <a:rPr lang="en-US" altLang="ko-KR" b="1" dirty="0" smtClean="0">
                  <a:latin typeface="+mj-lt"/>
                </a:rPr>
                <a:t>-&gt;</a:t>
              </a:r>
              <a:r>
                <a:rPr lang="ko-KR" altLang="en-US" b="1" dirty="0" smtClean="0">
                  <a:latin typeface="+mj-lt"/>
                </a:rPr>
                <a:t> 시각장애인 </a:t>
              </a:r>
              <a:r>
                <a:rPr lang="en-US" altLang="ko-KR" b="1" dirty="0" smtClean="0">
                  <a:latin typeface="+mj-lt"/>
                </a:rPr>
                <a:t>1</a:t>
              </a:r>
              <a:r>
                <a:rPr lang="ko-KR" altLang="en-US" b="1" dirty="0" smtClean="0">
                  <a:latin typeface="+mj-lt"/>
                </a:rPr>
                <a:t>명 대기중</a:t>
              </a:r>
              <a:endParaRPr lang="en-US" altLang="ko-KR" b="1" dirty="0" smtClean="0">
                <a:latin typeface="+mj-lt"/>
              </a:endParaRPr>
            </a:p>
            <a:p>
              <a:r>
                <a:rPr lang="ko-KR" altLang="en-US" b="1" dirty="0" smtClean="0">
                  <a:latin typeface="+mj-lt"/>
                </a:rPr>
                <a:t>정류장 </a:t>
              </a:r>
              <a:r>
                <a:rPr lang="en-US" altLang="ko-KR" b="1" dirty="0" smtClean="0">
                  <a:latin typeface="+mj-lt"/>
                </a:rPr>
                <a:t>10003</a:t>
              </a:r>
            </a:p>
            <a:p>
              <a:r>
                <a:rPr lang="en-US" altLang="ko-KR" b="1" dirty="0" smtClean="0">
                  <a:latin typeface="+mj-lt"/>
                </a:rPr>
                <a:t>-&gt; </a:t>
              </a:r>
              <a:r>
                <a:rPr lang="ko-KR" altLang="en-US" b="1" dirty="0" smtClean="0">
                  <a:latin typeface="+mj-lt"/>
                </a:rPr>
                <a:t>시각장애인 </a:t>
              </a:r>
              <a:r>
                <a:rPr lang="en-US" altLang="ko-KR" b="1" dirty="0">
                  <a:latin typeface="+mj-lt"/>
                </a:rPr>
                <a:t>2</a:t>
              </a:r>
              <a:r>
                <a:rPr lang="ko-KR" altLang="en-US" b="1" dirty="0" smtClean="0">
                  <a:latin typeface="+mj-lt"/>
                </a:rPr>
                <a:t>명 대기중</a:t>
              </a:r>
              <a:endParaRPr lang="ko-KR" altLang="en-US" b="1" dirty="0">
                <a:latin typeface="+mj-lt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93" y="1843547"/>
            <a:ext cx="6528143" cy="29333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E0C178A-6179-4C7D-98E8-1D9CE206712D}"/>
              </a:ext>
            </a:extLst>
          </p:cNvPr>
          <p:cNvSpPr txBox="1"/>
          <p:nvPr/>
        </p:nvSpPr>
        <p:spPr>
          <a:xfrm>
            <a:off x="3192802" y="1000656"/>
            <a:ext cx="676973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 smtClean="0">
                <a:solidFill>
                  <a:srgbClr val="19436B"/>
                </a:solidFill>
                <a:latin typeface="맑은 고딕" charset="0"/>
                <a:ea typeface="맑은 고딕" charset="0"/>
              </a:rPr>
              <a:t>비콘의 네트워킹 서비스</a:t>
            </a:r>
            <a:endParaRPr lang="ko-KR" altLang="en-US" sz="3600" b="1" dirty="0">
              <a:solidFill>
                <a:srgbClr val="19436B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513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="" xmlns:a16="http://schemas.microsoft.com/office/drawing/2014/main" id="{2ACA6CDD-D703-4641-9E81-D4926C6C468C}"/>
              </a:ext>
            </a:extLst>
          </p:cNvPr>
          <p:cNvSpPr/>
          <p:nvPr/>
        </p:nvSpPr>
        <p:spPr>
          <a:xfrm>
            <a:off x="1012825" y="-1654175"/>
            <a:ext cx="10166350" cy="10166350"/>
          </a:xfrm>
          <a:prstGeom prst="ellipse">
            <a:avLst/>
          </a:prstGeom>
          <a:solidFill>
            <a:srgbClr val="F9CFC3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37497DF-9F49-4587-93CD-43F80F46F013}"/>
              </a:ext>
            </a:extLst>
          </p:cNvPr>
          <p:cNvSpPr txBox="1"/>
          <p:nvPr/>
        </p:nvSpPr>
        <p:spPr>
          <a:xfrm>
            <a:off x="3822700" y="3105785"/>
            <a:ext cx="4546600" cy="8312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YOU.</a:t>
            </a:r>
            <a:endParaRPr lang="ko-KR" altLang="en-US" sz="48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308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31AC99A6-00A6-4661-B696-C14C5E2C9A39}"/>
              </a:ext>
            </a:extLst>
          </p:cNvPr>
          <p:cNvSpPr/>
          <p:nvPr/>
        </p:nvSpPr>
        <p:spPr>
          <a:xfrm>
            <a:off x="4098290" y="3290570"/>
            <a:ext cx="276225" cy="276225"/>
          </a:xfrm>
          <a:prstGeom prst="ellipse">
            <a:avLst/>
          </a:prstGeom>
          <a:solidFill>
            <a:srgbClr val="F9CFC3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230ECCA9-6CFB-4009-AFC1-33DC255F50EE}"/>
              </a:ext>
            </a:extLst>
          </p:cNvPr>
          <p:cNvSpPr/>
          <p:nvPr/>
        </p:nvSpPr>
        <p:spPr>
          <a:xfrm>
            <a:off x="364109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25308CB-7D18-4A8E-BD78-C843C67F174E}"/>
              </a:ext>
            </a:extLst>
          </p:cNvPr>
          <p:cNvSpPr txBox="1"/>
          <p:nvPr/>
        </p:nvSpPr>
        <p:spPr>
          <a:xfrm>
            <a:off x="388810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STEP1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0733AD98-BAA7-419F-B86D-15378E1DDB65}"/>
              </a:ext>
            </a:extLst>
          </p:cNvPr>
          <p:cNvSpPr/>
          <p:nvPr/>
        </p:nvSpPr>
        <p:spPr>
          <a:xfrm>
            <a:off x="550037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60EAAC-11D6-40CE-B381-D5A3C7500E24}"/>
              </a:ext>
            </a:extLst>
          </p:cNvPr>
          <p:cNvSpPr txBox="1"/>
          <p:nvPr/>
        </p:nvSpPr>
        <p:spPr>
          <a:xfrm>
            <a:off x="574738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STEP2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EB0BE8D-3C10-47D0-AF62-BDE5954F89CD}"/>
              </a:ext>
            </a:extLst>
          </p:cNvPr>
          <p:cNvSpPr/>
          <p:nvPr/>
        </p:nvSpPr>
        <p:spPr>
          <a:xfrm>
            <a:off x="735965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94CD32-DB0A-4720-8EEB-B2BA025EF504}"/>
              </a:ext>
            </a:extLst>
          </p:cNvPr>
          <p:cNvSpPr txBox="1"/>
          <p:nvPr/>
        </p:nvSpPr>
        <p:spPr>
          <a:xfrm>
            <a:off x="7607300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STEP3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87395DD-51EF-4233-B664-26AF287F0169}"/>
              </a:ext>
            </a:extLst>
          </p:cNvPr>
          <p:cNvSpPr/>
          <p:nvPr/>
        </p:nvSpPr>
        <p:spPr>
          <a:xfrm>
            <a:off x="0" y="0"/>
            <a:ext cx="1219200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19A60E7-AB61-48DF-B609-F6EED248F968}"/>
              </a:ext>
            </a:extLst>
          </p:cNvPr>
          <p:cNvSpPr/>
          <p:nvPr/>
        </p:nvSpPr>
        <p:spPr>
          <a:xfrm>
            <a:off x="0" y="6812280"/>
            <a:ext cx="12192000" cy="4572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="" xmlns:a16="http://schemas.microsoft.com/office/drawing/2014/main" id="{230ECCA9-6CFB-4009-AFC1-33DC255F50EE}"/>
              </a:ext>
            </a:extLst>
          </p:cNvPr>
          <p:cNvSpPr/>
          <p:nvPr/>
        </p:nvSpPr>
        <p:spPr>
          <a:xfrm>
            <a:off x="3198495" y="2390775"/>
            <a:ext cx="2076450" cy="2076450"/>
          </a:xfrm>
          <a:prstGeom prst="ellipse">
            <a:avLst/>
          </a:prstGeom>
          <a:solidFill>
            <a:srgbClr val="F9CFC3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25308CB-7D18-4A8E-BD78-C843C67F174E}"/>
              </a:ext>
            </a:extLst>
          </p:cNvPr>
          <p:cNvSpPr txBox="1"/>
          <p:nvPr/>
        </p:nvSpPr>
        <p:spPr>
          <a:xfrm>
            <a:off x="3684905" y="3105785"/>
            <a:ext cx="1102360" cy="6464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STEP1</a:t>
            </a:r>
            <a:endParaRPr lang="ko-KR" altLang="en-US" sz="3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0733AD98-BAA7-419F-B86D-15378E1DDB65}"/>
              </a:ext>
            </a:extLst>
          </p:cNvPr>
          <p:cNvSpPr/>
          <p:nvPr/>
        </p:nvSpPr>
        <p:spPr>
          <a:xfrm>
            <a:off x="550037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60EAAC-11D6-40CE-B381-D5A3C7500E24}"/>
              </a:ext>
            </a:extLst>
          </p:cNvPr>
          <p:cNvSpPr txBox="1"/>
          <p:nvPr/>
        </p:nvSpPr>
        <p:spPr>
          <a:xfrm>
            <a:off x="5747385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STEP2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EB0BE8D-3C10-47D0-AF62-BDE5954F89CD}"/>
              </a:ext>
            </a:extLst>
          </p:cNvPr>
          <p:cNvSpPr/>
          <p:nvPr/>
        </p:nvSpPr>
        <p:spPr>
          <a:xfrm>
            <a:off x="7359650" y="2833370"/>
            <a:ext cx="1191260" cy="1191260"/>
          </a:xfrm>
          <a:prstGeom prst="ellipse">
            <a:avLst/>
          </a:prstGeom>
          <a:solidFill>
            <a:srgbClr val="F4F3EF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94CD32-DB0A-4720-8EEB-B2BA025EF504}"/>
              </a:ext>
            </a:extLst>
          </p:cNvPr>
          <p:cNvSpPr txBox="1"/>
          <p:nvPr/>
        </p:nvSpPr>
        <p:spPr>
          <a:xfrm>
            <a:off x="7607300" y="3228975"/>
            <a:ext cx="697230" cy="400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STEP3</a:t>
            </a:r>
            <a:endParaRPr lang="ko-KR" altLang="en-US" sz="20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87395DD-51EF-4233-B664-26AF287F0169}"/>
              </a:ext>
            </a:extLst>
          </p:cNvPr>
          <p:cNvSpPr/>
          <p:nvPr/>
        </p:nvSpPr>
        <p:spPr>
          <a:xfrm>
            <a:off x="0" y="0"/>
            <a:ext cx="12192000" cy="45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19A60E7-AB61-48DF-B609-F6EED248F968}"/>
              </a:ext>
            </a:extLst>
          </p:cNvPr>
          <p:cNvSpPr/>
          <p:nvPr/>
        </p:nvSpPr>
        <p:spPr>
          <a:xfrm>
            <a:off x="0" y="6812280"/>
            <a:ext cx="12192000" cy="4572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BA7C7EA-5469-4400-BF99-824D58A4678D}"/>
              </a:ext>
            </a:extLst>
          </p:cNvPr>
          <p:cNvSpPr txBox="1"/>
          <p:nvPr/>
        </p:nvSpPr>
        <p:spPr>
          <a:xfrm>
            <a:off x="2710815" y="800100"/>
            <a:ext cx="6769100" cy="646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600" b="1">
                <a:solidFill>
                  <a:srgbClr val="1F1A73"/>
                </a:solidFill>
                <a:latin typeface="나눔고딕"/>
                <a:ea typeface="+mn-lt"/>
              </a:rPr>
              <a:t>STEP1. </a:t>
            </a:r>
            <a:r>
              <a:rPr lang="ko-KR" altLang="en-US" sz="3600" b="1">
                <a:solidFill>
                  <a:srgbClr val="1F1A73"/>
                </a:solidFill>
                <a:latin typeface="나눔고딕"/>
                <a:ea typeface="+mn-lt"/>
              </a:rPr>
              <a:t>시각장애인의 대중교통</a:t>
            </a:r>
            <a:endParaRPr lang="en-US" altLang="ko-KR" sz="3600" b="1">
              <a:solidFill>
                <a:srgbClr val="1F1A73"/>
              </a:solidFill>
              <a:latin typeface="나눔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641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 descr="사람, 인도, 장면, 쥐고있는이(가) 표시된 사진&#10;&#10;자동 생성된 설명">
            <a:extLst>
              <a:ext uri="{FF2B5EF4-FFF2-40B4-BE49-F238E27FC236}">
                <a16:creationId xmlns="" xmlns:a16="http://schemas.microsoft.com/office/drawing/2014/main" id="{1D58E9CD-6236-4B43-9052-3396C5C4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860" y="1576532"/>
            <a:ext cx="5314372" cy="2416463"/>
          </a:xfrm>
          <a:prstGeom prst="rect">
            <a:avLst/>
          </a:prstGeom>
        </p:spPr>
      </p:pic>
      <p:pic>
        <p:nvPicPr>
          <p:cNvPr id="4" name="그림 6" descr="실내, 기차, 건물, 스테이션이(가) 표시된 사진&#10;&#10;자동 생성된 설명">
            <a:extLst>
              <a:ext uri="{FF2B5EF4-FFF2-40B4-BE49-F238E27FC236}">
                <a16:creationId xmlns="" xmlns:a16="http://schemas.microsoft.com/office/drawing/2014/main" id="{33E1CE5E-A5DD-41E0-BA14-1E133AB5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94" y="1574858"/>
            <a:ext cx="4890078" cy="2418600"/>
          </a:xfrm>
          <a:prstGeom prst="rect">
            <a:avLst/>
          </a:prstGeom>
        </p:spPr>
      </p:pic>
      <p:pic>
        <p:nvPicPr>
          <p:cNvPr id="9" name="그림 4">
            <a:extLst>
              <a:ext uri="{FF2B5EF4-FFF2-40B4-BE49-F238E27FC236}">
                <a16:creationId xmlns="" xmlns:a16="http://schemas.microsoft.com/office/drawing/2014/main" id="{4C1C69EB-CF65-477E-9746-ACD909FD1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017" y="4986284"/>
            <a:ext cx="1555445" cy="1555445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="" xmlns:a16="http://schemas.microsoft.com/office/drawing/2014/main" id="{E19D583B-254C-4A8E-A1FA-288FB433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297" y="4907113"/>
            <a:ext cx="1576887" cy="1585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C6A4970-FB78-4D13-A7B5-7A456E932246}"/>
              </a:ext>
            </a:extLst>
          </p:cNvPr>
          <p:cNvSpPr txBox="1"/>
          <p:nvPr/>
        </p:nvSpPr>
        <p:spPr>
          <a:xfrm>
            <a:off x="7203951" y="4192559"/>
            <a:ext cx="4704715" cy="646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잘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갖춰진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점자블록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환경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75D9A05-A945-4604-8ABF-0E86A224EB11}"/>
              </a:ext>
            </a:extLst>
          </p:cNvPr>
          <p:cNvSpPr txBox="1"/>
          <p:nvPr/>
        </p:nvSpPr>
        <p:spPr>
          <a:xfrm>
            <a:off x="348088" y="4192559"/>
            <a:ext cx="4006215" cy="646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정차위치</a:t>
            </a:r>
            <a:r>
              <a:rPr lang="en-US" altLang="ko-KR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의 정확도</a:t>
            </a:r>
            <a:endParaRPr lang="en-US" altLang="ko-KR" sz="24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pic>
        <p:nvPicPr>
          <p:cNvPr id="18" name="그림 10">
            <a:extLst>
              <a:ext uri="{FF2B5EF4-FFF2-40B4-BE49-F238E27FC236}">
                <a16:creationId xmlns="" xmlns:a16="http://schemas.microsoft.com/office/drawing/2014/main" id="{39E8B414-FC44-4627-803C-B5EBAB2AF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501" y="4957873"/>
            <a:ext cx="1577498" cy="15873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ADDE8E4-6901-43EA-B5FB-F5703ABF6636}"/>
              </a:ext>
            </a:extLst>
          </p:cNvPr>
          <p:cNvSpPr txBox="1"/>
          <p:nvPr/>
        </p:nvSpPr>
        <p:spPr>
          <a:xfrm>
            <a:off x="3738855" y="4192559"/>
            <a:ext cx="4006215" cy="646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안전한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승하차</a:t>
            </a:r>
            <a:endParaRPr lang="en-US" altLang="ko-KR" sz="2400" b="1" spc="-150" err="1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G마켓 산스 TTF Bold"/>
              </a:rPr>
              <a:t>시각장애인의대중교통</a:t>
            </a:r>
            <a:endParaRPr lang="en-US" altLang="ko-KR" sz="1400" spc="600" err="1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0DACB"/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8996E45-E8EF-4E31-9BF2-C335A1B935AB}"/>
              </a:ext>
            </a:extLst>
          </p:cNvPr>
          <p:cNvSpPr txBox="1"/>
          <p:nvPr/>
        </p:nvSpPr>
        <p:spPr>
          <a:xfrm>
            <a:off x="2005915" y="853729"/>
            <a:ext cx="810189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시각장애인이 </a:t>
            </a:r>
            <a:r>
              <a:rPr lang="ko-KR" altLang="en-US" sz="36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Malgun Gothic"/>
              </a:rPr>
              <a:t>버스보다 지하철을 선호 </a:t>
            </a:r>
            <a:r>
              <a:rPr lang="en-US" altLang="ko-KR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하는 이유</a:t>
            </a:r>
            <a:endParaRPr lang="en-US" altLang="ko-KR" sz="2400" b="1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264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705C58-942C-45AE-B254-3629EA925757}"/>
              </a:ext>
            </a:extLst>
          </p:cNvPr>
          <p:cNvSpPr txBox="1"/>
          <p:nvPr/>
        </p:nvSpPr>
        <p:spPr>
          <a:xfrm>
            <a:off x="3437731" y="1066165"/>
            <a:ext cx="531908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그렇다면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버스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는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무엇이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ko-KR" altLang="en-US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Malgun Gothic"/>
              </a:rPr>
              <a:t>불편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할까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?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="" xmlns:a16="http://schemas.microsoft.com/office/drawing/2014/main" id="{CC67266D-609A-46AE-A8EA-D332EEA4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937385"/>
            <a:ext cx="9994900" cy="4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0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pic>
        <p:nvPicPr>
          <p:cNvPr id="14" name="그림 14">
            <a:extLst>
              <a:ext uri="{FF2B5EF4-FFF2-40B4-BE49-F238E27FC236}">
                <a16:creationId xmlns="" xmlns:a16="http://schemas.microsoft.com/office/drawing/2014/main" id="{45E9DAFF-0218-4C5F-AA2A-56C63C66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33" y="894793"/>
            <a:ext cx="6774842" cy="4481083"/>
          </a:xfrm>
          <a:prstGeom prst="rect">
            <a:avLst/>
          </a:prstGeom>
        </p:spPr>
      </p:pic>
      <p:pic>
        <p:nvPicPr>
          <p:cNvPr id="4" name="그림 6">
            <a:extLst>
              <a:ext uri="{FF2B5EF4-FFF2-40B4-BE49-F238E27FC236}">
                <a16:creationId xmlns="" xmlns:a16="http://schemas.microsoft.com/office/drawing/2014/main" id="{CB78853E-FDE0-4CC3-8547-0A14506D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342" y="2317158"/>
            <a:ext cx="1506855" cy="1492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A6EF84-46F5-4E65-931D-5FB63A341F90}"/>
              </a:ext>
            </a:extLst>
          </p:cNvPr>
          <p:cNvSpPr txBox="1"/>
          <p:nvPr/>
        </p:nvSpPr>
        <p:spPr>
          <a:xfrm>
            <a:off x="502372" y="4317408"/>
            <a:ext cx="3430905" cy="6464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부정확한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도착시간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 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pic>
        <p:nvPicPr>
          <p:cNvPr id="7" name="그림 10" descr="사람, 실외, 젊은, 인도이(가) 표시된 사진&#10;&#10;자동 생성된 설명">
            <a:extLst>
              <a:ext uri="{FF2B5EF4-FFF2-40B4-BE49-F238E27FC236}">
                <a16:creationId xmlns="" xmlns:a16="http://schemas.microsoft.com/office/drawing/2014/main" id="{82792A06-A697-450B-BE46-DA139F085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53" y="3338959"/>
            <a:ext cx="6784608" cy="34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5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pic>
        <p:nvPicPr>
          <p:cNvPr id="11" name="그림 11">
            <a:extLst>
              <a:ext uri="{FF2B5EF4-FFF2-40B4-BE49-F238E27FC236}">
                <a16:creationId xmlns="" xmlns:a16="http://schemas.microsoft.com/office/drawing/2014/main" id="{D240BC64-3202-40AF-AE93-50E887E6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53" y="1711482"/>
            <a:ext cx="6988645" cy="4188347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="" xmlns:a16="http://schemas.microsoft.com/office/drawing/2014/main" id="{A892FB7E-668A-4129-9497-DBFE783A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59" y="1341885"/>
            <a:ext cx="1930775" cy="1970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2B5CBD8-9F2F-436C-B847-CD519C6AF420}"/>
              </a:ext>
            </a:extLst>
          </p:cNvPr>
          <p:cNvSpPr txBox="1"/>
          <p:nvPr/>
        </p:nvSpPr>
        <p:spPr>
          <a:xfrm>
            <a:off x="413550" y="3304888"/>
            <a:ext cx="3738245" cy="6464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안전하지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않은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환경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="" xmlns:a16="http://schemas.microsoft.com/office/drawing/2014/main" id="{B998DF96-DC1A-48CE-9A75-8AE18AE3D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79" y="4219339"/>
            <a:ext cx="1742883" cy="17428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0E31226-42C1-4729-99B9-15B6CA6568F7}"/>
              </a:ext>
            </a:extLst>
          </p:cNvPr>
          <p:cNvSpPr txBox="1"/>
          <p:nvPr/>
        </p:nvSpPr>
        <p:spPr>
          <a:xfrm>
            <a:off x="459079" y="5956230"/>
            <a:ext cx="3451781" cy="646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부정확한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정차위치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1F1A73"/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67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89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132715" y="273050"/>
            <a:ext cx="2749550" cy="3079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spc="60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0DACB"/>
                </a:solidFill>
                <a:latin typeface="Malgun Gothic"/>
                <a:ea typeface="Malgun Gothic"/>
              </a:rPr>
              <a:t>시각장애인의대중교통</a:t>
            </a:r>
            <a:endParaRPr lang="ko-KR" altLang="en-US" err="1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FA0DB49-57D7-43E4-A6D5-338E6E6A45BA}"/>
              </a:ext>
            </a:extLst>
          </p:cNvPr>
          <p:cNvSpPr txBox="1"/>
          <p:nvPr/>
        </p:nvSpPr>
        <p:spPr>
          <a:xfrm>
            <a:off x="2740660" y="951865"/>
            <a:ext cx="6280785" cy="6464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시각장애인들이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버스를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싫어하는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이유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!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="" xmlns:a16="http://schemas.microsoft.com/office/drawing/2014/main" id="{4FC99F02-950A-4CE4-94B0-40261CA1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646680"/>
            <a:ext cx="2369185" cy="2398395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="" xmlns:a16="http://schemas.microsoft.com/office/drawing/2014/main" id="{6F34DDC6-ADCA-484B-8E8F-5A7C959D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05" y="3006090"/>
            <a:ext cx="1506855" cy="149225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="" xmlns:a16="http://schemas.microsoft.com/office/drawing/2014/main" id="{7EFF5EE0-6551-4F42-B38D-ED16A50B1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20" y="2632710"/>
            <a:ext cx="2369185" cy="236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331E1C9-5844-49D5-9C7D-FE60DE4B59B8}"/>
              </a:ext>
            </a:extLst>
          </p:cNvPr>
          <p:cNvSpPr txBox="1"/>
          <p:nvPr/>
        </p:nvSpPr>
        <p:spPr>
          <a:xfrm>
            <a:off x="356235" y="5006340"/>
            <a:ext cx="3430905" cy="6464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부정확한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도착시간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 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81BEDBE-03C3-4B3C-A0AD-1617C6E629B8}"/>
              </a:ext>
            </a:extLst>
          </p:cNvPr>
          <p:cNvSpPr txBox="1"/>
          <p:nvPr/>
        </p:nvSpPr>
        <p:spPr>
          <a:xfrm>
            <a:off x="4008120" y="5006340"/>
            <a:ext cx="3430905" cy="6464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부정확한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정차위치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endParaRPr lang="en-US" altLang="ko-KR" sz="2400" b="1" spc="-15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1F1A73"/>
              </a:solidFill>
              <a:latin typeface="Malgun Gothic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A6BDF4B-F85F-4B5B-B4B6-61BA1B94E779}"/>
              </a:ext>
            </a:extLst>
          </p:cNvPr>
          <p:cNvSpPr txBox="1"/>
          <p:nvPr/>
        </p:nvSpPr>
        <p:spPr>
          <a:xfrm>
            <a:off x="7908290" y="5006340"/>
            <a:ext cx="3738245" cy="6464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안전하지</a:t>
            </a:r>
            <a:r>
              <a:rPr lang="en-US" altLang="ko-KR" sz="36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 </a:t>
            </a:r>
            <a:r>
              <a:rPr lang="en-US" altLang="ko-KR" sz="36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1F1A73"/>
                </a:solidFill>
                <a:latin typeface="Malgun Gothic"/>
                <a:ea typeface="G마켓 산스 TTF Bold"/>
              </a:rPr>
              <a:t>않은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 </a:t>
            </a:r>
            <a:r>
              <a:rPr lang="en-US" altLang="ko-KR" sz="2400" b="1" spc="-15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환경</a:t>
            </a:r>
            <a:r>
              <a:rPr lang="en-US" altLang="ko-KR" sz="2400" b="1" spc="-15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G마켓 산스 TTF Bold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9113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263</Words>
  <Application>Microsoft Office PowerPoint</Application>
  <PresentationFormat>사용자 지정</PresentationFormat>
  <Paragraphs>135</Paragraphs>
  <Slides>24</Slides>
  <Notes>0</Notes>
  <HiddenSlides>0</HiddenSlides>
  <MMClips>5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salusTeam</dc:creator>
  <cp:keywords>blindbus;salusteam</cp:keywords>
  <cp:lastModifiedBy>박봉호</cp:lastModifiedBy>
  <cp:revision>30</cp:revision>
  <dcterms:modified xsi:type="dcterms:W3CDTF">2020-12-28T10:12:47Z</dcterms:modified>
</cp:coreProperties>
</file>